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notesMasterIdLst>
    <p:notesMasterId r:id="rId26"/>
  </p:notesMasterIdLst>
  <p:sldIdLst>
    <p:sldId id="256" r:id="rId2"/>
    <p:sldId id="277" r:id="rId3"/>
    <p:sldId id="276" r:id="rId4"/>
    <p:sldId id="278" r:id="rId5"/>
    <p:sldId id="259" r:id="rId6"/>
    <p:sldId id="267" r:id="rId7"/>
    <p:sldId id="272" r:id="rId8"/>
    <p:sldId id="279" r:id="rId9"/>
    <p:sldId id="273" r:id="rId10"/>
    <p:sldId id="274" r:id="rId11"/>
    <p:sldId id="283" r:id="rId12"/>
    <p:sldId id="257" r:id="rId13"/>
    <p:sldId id="266" r:id="rId14"/>
    <p:sldId id="260" r:id="rId15"/>
    <p:sldId id="261" r:id="rId16"/>
    <p:sldId id="258" r:id="rId17"/>
    <p:sldId id="265" r:id="rId18"/>
    <p:sldId id="262" r:id="rId19"/>
    <p:sldId id="263" r:id="rId20"/>
    <p:sldId id="264" r:id="rId21"/>
    <p:sldId id="275" r:id="rId22"/>
    <p:sldId id="282" r:id="rId23"/>
    <p:sldId id="281"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p:restoredTop sz="94613"/>
  </p:normalViewPr>
  <p:slideViewPr>
    <p:cSldViewPr snapToGrid="0" snapToObjects="1">
      <p:cViewPr>
        <p:scale>
          <a:sx n="110" d="100"/>
          <a:sy n="110" d="100"/>
        </p:scale>
        <p:origin x="888" y="3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4BD4CB-8337-481B-BF4E-88109AFC0335}" type="datetimeFigureOut">
              <a:rPr lang="en-US"/>
              <a:t>9/1/2015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FCDA20-55B3-4396-BA3B-2B932FBD3515}" type="slidenum">
              <a:rPr lang="en-US"/>
              <a:t>‹#›</a:t>
            </a:fld>
            <a:endParaRPr lang="en-US"/>
          </a:p>
        </p:txBody>
      </p:sp>
    </p:spTree>
    <p:extLst>
      <p:ext uri="{BB962C8B-B14F-4D97-AF65-F5344CB8AC3E}">
        <p14:creationId xmlns:p14="http://schemas.microsoft.com/office/powerpoint/2010/main" val="465144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1</a:t>
            </a:fld>
            <a:endParaRPr lang="en-US"/>
          </a:p>
        </p:txBody>
      </p:sp>
    </p:spTree>
    <p:extLst>
      <p:ext uri="{BB962C8B-B14F-4D97-AF65-F5344CB8AC3E}">
        <p14:creationId xmlns:p14="http://schemas.microsoft.com/office/powerpoint/2010/main" val="1617631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10</a:t>
            </a:fld>
            <a:endParaRPr lang="en-US"/>
          </a:p>
        </p:txBody>
      </p:sp>
    </p:spTree>
    <p:extLst>
      <p:ext uri="{BB962C8B-B14F-4D97-AF65-F5344CB8AC3E}">
        <p14:creationId xmlns:p14="http://schemas.microsoft.com/office/powerpoint/2010/main" val="2060624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11</a:t>
            </a:fld>
            <a:endParaRPr lang="en-US"/>
          </a:p>
        </p:txBody>
      </p:sp>
    </p:spTree>
    <p:extLst>
      <p:ext uri="{BB962C8B-B14F-4D97-AF65-F5344CB8AC3E}">
        <p14:creationId xmlns:p14="http://schemas.microsoft.com/office/powerpoint/2010/main" val="3372848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12</a:t>
            </a:fld>
            <a:endParaRPr lang="en-US"/>
          </a:p>
        </p:txBody>
      </p:sp>
    </p:spTree>
    <p:extLst>
      <p:ext uri="{BB962C8B-B14F-4D97-AF65-F5344CB8AC3E}">
        <p14:creationId xmlns:p14="http://schemas.microsoft.com/office/powerpoint/2010/main" val="3770341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13</a:t>
            </a:fld>
            <a:endParaRPr lang="en-US"/>
          </a:p>
        </p:txBody>
      </p:sp>
    </p:spTree>
    <p:extLst>
      <p:ext uri="{BB962C8B-B14F-4D97-AF65-F5344CB8AC3E}">
        <p14:creationId xmlns:p14="http://schemas.microsoft.com/office/powerpoint/2010/main" val="3825478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14</a:t>
            </a:fld>
            <a:endParaRPr lang="en-US"/>
          </a:p>
        </p:txBody>
      </p:sp>
    </p:spTree>
    <p:extLst>
      <p:ext uri="{BB962C8B-B14F-4D97-AF65-F5344CB8AC3E}">
        <p14:creationId xmlns:p14="http://schemas.microsoft.com/office/powerpoint/2010/main" val="1662073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15</a:t>
            </a:fld>
            <a:endParaRPr lang="en-US"/>
          </a:p>
        </p:txBody>
      </p:sp>
    </p:spTree>
    <p:extLst>
      <p:ext uri="{BB962C8B-B14F-4D97-AF65-F5344CB8AC3E}">
        <p14:creationId xmlns:p14="http://schemas.microsoft.com/office/powerpoint/2010/main" val="4199134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16</a:t>
            </a:fld>
            <a:endParaRPr lang="en-US"/>
          </a:p>
        </p:txBody>
      </p:sp>
    </p:spTree>
    <p:extLst>
      <p:ext uri="{BB962C8B-B14F-4D97-AF65-F5344CB8AC3E}">
        <p14:creationId xmlns:p14="http://schemas.microsoft.com/office/powerpoint/2010/main" val="12892217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17</a:t>
            </a:fld>
            <a:endParaRPr lang="en-US"/>
          </a:p>
        </p:txBody>
      </p:sp>
    </p:spTree>
    <p:extLst>
      <p:ext uri="{BB962C8B-B14F-4D97-AF65-F5344CB8AC3E}">
        <p14:creationId xmlns:p14="http://schemas.microsoft.com/office/powerpoint/2010/main" val="26874979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19</a:t>
            </a:fld>
            <a:endParaRPr lang="en-US"/>
          </a:p>
        </p:txBody>
      </p:sp>
    </p:spTree>
    <p:extLst>
      <p:ext uri="{BB962C8B-B14F-4D97-AF65-F5344CB8AC3E}">
        <p14:creationId xmlns:p14="http://schemas.microsoft.com/office/powerpoint/2010/main" val="10036659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20</a:t>
            </a:fld>
            <a:endParaRPr lang="en-US"/>
          </a:p>
        </p:txBody>
      </p:sp>
    </p:spTree>
    <p:extLst>
      <p:ext uri="{BB962C8B-B14F-4D97-AF65-F5344CB8AC3E}">
        <p14:creationId xmlns:p14="http://schemas.microsoft.com/office/powerpoint/2010/main" val="768719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2</a:t>
            </a:fld>
            <a:endParaRPr lang="en-US"/>
          </a:p>
        </p:txBody>
      </p:sp>
    </p:spTree>
    <p:extLst>
      <p:ext uri="{BB962C8B-B14F-4D97-AF65-F5344CB8AC3E}">
        <p14:creationId xmlns:p14="http://schemas.microsoft.com/office/powerpoint/2010/main" val="30354344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21</a:t>
            </a:fld>
            <a:endParaRPr lang="en-US"/>
          </a:p>
        </p:txBody>
      </p:sp>
    </p:spTree>
    <p:extLst>
      <p:ext uri="{BB962C8B-B14F-4D97-AF65-F5344CB8AC3E}">
        <p14:creationId xmlns:p14="http://schemas.microsoft.com/office/powerpoint/2010/main" val="1168189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22</a:t>
            </a:fld>
            <a:endParaRPr lang="en-US"/>
          </a:p>
        </p:txBody>
      </p:sp>
    </p:spTree>
    <p:extLst>
      <p:ext uri="{BB962C8B-B14F-4D97-AF65-F5344CB8AC3E}">
        <p14:creationId xmlns:p14="http://schemas.microsoft.com/office/powerpoint/2010/main" val="822262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23</a:t>
            </a:fld>
            <a:endParaRPr lang="en-US"/>
          </a:p>
        </p:txBody>
      </p:sp>
    </p:spTree>
    <p:extLst>
      <p:ext uri="{BB962C8B-B14F-4D97-AF65-F5344CB8AC3E}">
        <p14:creationId xmlns:p14="http://schemas.microsoft.com/office/powerpoint/2010/main" val="3305466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24</a:t>
            </a:fld>
            <a:endParaRPr lang="en-US"/>
          </a:p>
        </p:txBody>
      </p:sp>
    </p:spTree>
    <p:extLst>
      <p:ext uri="{BB962C8B-B14F-4D97-AF65-F5344CB8AC3E}">
        <p14:creationId xmlns:p14="http://schemas.microsoft.com/office/powerpoint/2010/main" val="703955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3</a:t>
            </a:fld>
            <a:endParaRPr lang="en-US"/>
          </a:p>
        </p:txBody>
      </p:sp>
    </p:spTree>
    <p:extLst>
      <p:ext uri="{BB962C8B-B14F-4D97-AF65-F5344CB8AC3E}">
        <p14:creationId xmlns:p14="http://schemas.microsoft.com/office/powerpoint/2010/main" val="2883437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4</a:t>
            </a:fld>
            <a:endParaRPr lang="en-US"/>
          </a:p>
        </p:txBody>
      </p:sp>
    </p:spTree>
    <p:extLst>
      <p:ext uri="{BB962C8B-B14F-4D97-AF65-F5344CB8AC3E}">
        <p14:creationId xmlns:p14="http://schemas.microsoft.com/office/powerpoint/2010/main" val="1315611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5</a:t>
            </a:fld>
            <a:endParaRPr lang="en-US"/>
          </a:p>
        </p:txBody>
      </p:sp>
    </p:spTree>
    <p:extLst>
      <p:ext uri="{BB962C8B-B14F-4D97-AF65-F5344CB8AC3E}">
        <p14:creationId xmlns:p14="http://schemas.microsoft.com/office/powerpoint/2010/main" val="3099916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6</a:t>
            </a:fld>
            <a:endParaRPr lang="en-US"/>
          </a:p>
        </p:txBody>
      </p:sp>
    </p:spTree>
    <p:extLst>
      <p:ext uri="{BB962C8B-B14F-4D97-AF65-F5344CB8AC3E}">
        <p14:creationId xmlns:p14="http://schemas.microsoft.com/office/powerpoint/2010/main" val="1737819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7</a:t>
            </a:fld>
            <a:endParaRPr lang="en-US"/>
          </a:p>
        </p:txBody>
      </p:sp>
    </p:spTree>
    <p:extLst>
      <p:ext uri="{BB962C8B-B14F-4D97-AF65-F5344CB8AC3E}">
        <p14:creationId xmlns:p14="http://schemas.microsoft.com/office/powerpoint/2010/main" val="2398830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8</a:t>
            </a:fld>
            <a:endParaRPr lang="en-US"/>
          </a:p>
        </p:txBody>
      </p:sp>
    </p:spTree>
    <p:extLst>
      <p:ext uri="{BB962C8B-B14F-4D97-AF65-F5344CB8AC3E}">
        <p14:creationId xmlns:p14="http://schemas.microsoft.com/office/powerpoint/2010/main" val="2401429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FCDA20-55B3-4396-BA3B-2B932FBD3515}" type="slidenum">
              <a:rPr lang="en-US"/>
              <a:t>9</a:t>
            </a:fld>
            <a:endParaRPr lang="en-US"/>
          </a:p>
        </p:txBody>
      </p:sp>
    </p:spTree>
    <p:extLst>
      <p:ext uri="{BB962C8B-B14F-4D97-AF65-F5344CB8AC3E}">
        <p14:creationId xmlns:p14="http://schemas.microsoft.com/office/powerpoint/2010/main" val="441024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E7253B-C2C3-0247-B257-D74FFB758CB0}"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477F2-7E6C-614A-A4AF-1E549DC4C2E1}"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456991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5A9071-CFF5-4E3B-B0AB-39782972E256}" type="datetime1">
              <a:rPr lang="en-US" smtClean="0"/>
              <a:pPr/>
              <a:t>9/1/2015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20DFC-E2D5-4BD6-B744-D8DEEAB5F7C2}" type="slidenum">
              <a:rPr lang="en-US" smtClean="0"/>
              <a:pPr/>
              <a:t>‹#›</a:t>
            </a:fld>
            <a:endParaRPr lang="en-US" dirty="0"/>
          </a:p>
        </p:txBody>
      </p:sp>
      <p:sp>
        <p:nvSpPr>
          <p:cNvPr id="7" name="Rounded Rectangle 11"/>
          <p:cNvSpPr/>
          <p:nvPr userDrawn="1"/>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12"/>
          <p:cNvSpPr/>
          <p:nvPr userDrawn="1"/>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3"/>
          <p:cNvSpPr/>
          <p:nvPr userDrawn="1"/>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4"/>
          <p:cNvSpPr/>
          <p:nvPr userDrawn="1"/>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6206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D8BD1F-DE98-4C29-8281-9EC9927620DF}" type="datetime1">
              <a:rPr lang="en-US" smtClean="0"/>
              <a:pPr/>
              <a:t>9/1/2015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20DFC-E2D5-4BD6-B744-D8DEEAB5F7C2}" type="slidenum">
              <a:rPr lang="en-US" smtClean="0"/>
              <a:pPr/>
              <a:t>‹#›</a:t>
            </a:fld>
            <a:endParaRPr lang="en-US" dirty="0"/>
          </a:p>
        </p:txBody>
      </p:sp>
      <p:sp>
        <p:nvSpPr>
          <p:cNvPr id="9" name="Rounded Rectangle 11"/>
          <p:cNvSpPr/>
          <p:nvPr userDrawn="1"/>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2"/>
          <p:cNvSpPr/>
          <p:nvPr userDrawn="1"/>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3"/>
          <p:cNvSpPr/>
          <p:nvPr userDrawn="1"/>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4"/>
          <p:cNvSpPr/>
          <p:nvPr userDrawn="1"/>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1385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CD6D-7520-4B34-A5A3-E8385FA3AFC6}" type="datetime1">
              <a:rPr lang="en-US" smtClean="0"/>
              <a:pPr/>
              <a:t>9/1/2015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20DFC-E2D5-4BD6-B744-D8DEEAB5F7C2}" type="slidenum">
              <a:rPr lang="en-US" smtClean="0"/>
              <a:pPr/>
              <a:t>‹#›</a:t>
            </a:fld>
            <a:endParaRPr lang="en-US" dirty="0"/>
          </a:p>
        </p:txBody>
      </p:sp>
      <p:sp>
        <p:nvSpPr>
          <p:cNvPr id="7" name="Rounded Rectangle 8"/>
          <p:cNvSpPr/>
          <p:nvPr userDrawn="1"/>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12"/>
          <p:cNvSpPr/>
          <p:nvPr userDrawn="1"/>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13"/>
          <p:cNvSpPr/>
          <p:nvPr userDrawn="1"/>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4"/>
          <p:cNvSpPr/>
          <p:nvPr userDrawn="1"/>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0466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E7253B-C2C3-0247-B257-D74FFB758CB0}"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477F2-7E6C-614A-A4AF-1E549DC4C2E1}"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ounded Rectangle 16"/>
          <p:cNvSpPr/>
          <p:nvPr userDrawn="1"/>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7"/>
          <p:cNvSpPr/>
          <p:nvPr userDrawn="1"/>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8"/>
          <p:cNvSpPr/>
          <p:nvPr userDrawn="1"/>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9"/>
          <p:cNvSpPr/>
          <p:nvPr userDrawn="1"/>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6043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791DB0-D703-40B5-AE3D-532AFE0356D1}" type="datetime1">
              <a:rPr lang="en-US" smtClean="0"/>
              <a:pPr/>
              <a:t>9/1/2015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D20DFC-E2D5-4BD6-B744-D8DEEAB5F7C2}" type="slidenum">
              <a:rPr lang="en-US" smtClean="0"/>
              <a:pPr/>
              <a:t>‹#›</a:t>
            </a:fld>
            <a:endParaRPr lang="en-US"/>
          </a:p>
        </p:txBody>
      </p:sp>
      <p:sp>
        <p:nvSpPr>
          <p:cNvPr id="9" name="Rounded Rectangle 16"/>
          <p:cNvSpPr/>
          <p:nvPr userDrawn="1"/>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7"/>
          <p:cNvSpPr/>
          <p:nvPr userDrawn="1"/>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8"/>
          <p:cNvSpPr/>
          <p:nvPr userDrawn="1"/>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9"/>
          <p:cNvSpPr/>
          <p:nvPr userDrawn="1"/>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6987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48C029-2200-4EB8-BDE8-5EE0E23571A6}" type="datetime1">
              <a:rPr lang="en-US" smtClean="0"/>
              <a:pPr/>
              <a:t>9/1/2015</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D20DFC-E2D5-4BD6-B744-D8DEEAB5F7C2}" type="slidenum">
              <a:rPr lang="en-US" smtClean="0"/>
              <a:pPr/>
              <a:t>‹#›</a:t>
            </a:fld>
            <a:endParaRPr lang="en-US" dirty="0"/>
          </a:p>
        </p:txBody>
      </p:sp>
      <p:sp>
        <p:nvSpPr>
          <p:cNvPr id="11" name="Rounded Rectangle 52"/>
          <p:cNvSpPr/>
          <p:nvPr userDrawn="1"/>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53"/>
          <p:cNvSpPr/>
          <p:nvPr userDrawn="1"/>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54"/>
          <p:cNvSpPr/>
          <p:nvPr userDrawn="1"/>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55"/>
          <p:cNvSpPr/>
          <p:nvPr userDrawn="1"/>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259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E45A1C-C0DD-4ED6-B23E-A9D2DD110058}" type="datetime1">
              <a:rPr lang="en-US" smtClean="0"/>
              <a:pPr/>
              <a:t>9/1/2015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a:t>
            </a:fld>
            <a:endParaRPr lang="en-US"/>
          </a:p>
        </p:txBody>
      </p:sp>
      <p:sp>
        <p:nvSpPr>
          <p:cNvPr id="6" name="Rounded Rectangle 20"/>
          <p:cNvSpPr/>
          <p:nvPr userDrawn="1"/>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21"/>
          <p:cNvSpPr/>
          <p:nvPr userDrawn="1"/>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22"/>
          <p:cNvSpPr/>
          <p:nvPr userDrawn="1"/>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23"/>
          <p:cNvSpPr/>
          <p:nvPr userDrawn="1"/>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9512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44C1B50-C580-4CB7-BA07-14C66C34B76D}" type="datetime1">
              <a:rPr lang="en-US" smtClean="0"/>
              <a:pPr/>
              <a:t>9/1/2015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1AD20DFC-E2D5-4BD6-B744-D8DEEAB5F7C2}" type="slidenum">
              <a:rPr lang="en-US" smtClean="0"/>
              <a:pPr/>
              <a:t>‹#›</a:t>
            </a:fld>
            <a:endParaRPr lang="en-US" dirty="0"/>
          </a:p>
        </p:txBody>
      </p:sp>
      <p:sp>
        <p:nvSpPr>
          <p:cNvPr id="10" name="Rounded Rectangle 11"/>
          <p:cNvSpPr/>
          <p:nvPr userDrawn="1"/>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2"/>
          <p:cNvSpPr/>
          <p:nvPr userDrawn="1"/>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3"/>
          <p:cNvSpPr/>
          <p:nvPr userDrawn="1"/>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4"/>
          <p:cNvSpPr/>
          <p:nvPr userDrawn="1"/>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0298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EC5816F-D43D-40D1-9B38-E1A2C18F0972}" type="datetime1">
              <a:rPr lang="en-US" smtClean="0"/>
              <a:pPr/>
              <a:t>9/1/2015</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AD20DFC-E2D5-4BD6-B744-D8DEEAB5F7C2}" type="slidenum">
              <a:rPr lang="en-US" smtClean="0"/>
              <a:pPr/>
              <a:t>‹#›</a:t>
            </a:fld>
            <a:endParaRPr lang="en-US" dirty="0"/>
          </a:p>
        </p:txBody>
      </p:sp>
    </p:spTree>
    <p:extLst>
      <p:ext uri="{BB962C8B-B14F-4D97-AF65-F5344CB8AC3E}">
        <p14:creationId xmlns:p14="http://schemas.microsoft.com/office/powerpoint/2010/main" val="139829549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B273CF-8910-423E-9890-FC81E25E5084}" type="datetime1">
              <a:rPr lang="en-US" smtClean="0"/>
              <a:pPr/>
              <a:t>9/1/2015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D20DFC-E2D5-4BD6-B744-D8DEEAB5F7C2}" type="slidenum">
              <a:rPr lang="en-US" smtClean="0"/>
              <a:pPr/>
              <a:t>‹#›</a:t>
            </a:fld>
            <a:endParaRPr lang="en-US"/>
          </a:p>
        </p:txBody>
      </p:sp>
      <p:sp>
        <p:nvSpPr>
          <p:cNvPr id="10" name="Rounded Rectangle 14"/>
          <p:cNvSpPr/>
          <p:nvPr userDrawn="1"/>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5"/>
          <p:cNvSpPr/>
          <p:nvPr userDrawn="1"/>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6"/>
          <p:cNvSpPr/>
          <p:nvPr userDrawn="1"/>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7"/>
          <p:cNvSpPr/>
          <p:nvPr userDrawn="1"/>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6689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EC5816F-D43D-40D1-9B38-E1A2C18F0972}" type="datetime1">
              <a:rPr lang="en-US" smtClean="0"/>
              <a:pPr/>
              <a:t>9/1/2015</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AD20DFC-E2D5-4BD6-B744-D8DEEAB5F7C2}"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2067917"/>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vimeo.com/123870373"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vimeo.com/123871360"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support.schoology.com/hc/en-us/articles/201001893-Courses-Course-Material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vimeo.com/123798527"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vimeo.com/12379884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upport.schoology.com/hc/en-us/articles/201001693"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hyperlink" Target="http://tsdschoology.weebly.com/faq.html" TargetMode="External"/><Relationship Id="rId7"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schoology.com/learning-management-system.php" TargetMode="External"/><Relationship Id="rId5" Type="http://schemas.openxmlformats.org/officeDocument/2006/relationships/hyperlink" Target="https://www.schoology.com/group/25228991/blog/post/317327149" TargetMode="External"/><Relationship Id="rId4" Type="http://schemas.openxmlformats.org/officeDocument/2006/relationships/hyperlink" Target="https://todaysmeet.com/tsdschoology"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tsdschoology.weebly.com/faq.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hyperlink" Target="http://tsdschoology.weebly.com/" TargetMode="External"/><Relationship Id="rId7"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www.schoology.com/group/25228991/blog" TargetMode="External"/><Relationship Id="rId5" Type="http://schemas.openxmlformats.org/officeDocument/2006/relationships/hyperlink" Target="https://support.schoology.com/hc/communities/public/topics" TargetMode="External"/><Relationship Id="rId4" Type="http://schemas.openxmlformats.org/officeDocument/2006/relationships/hyperlink" Target="https://support.schoology.com/hc/en-us/categories/200077693-Help-Cente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troyschools.schoology.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8" Type="http://schemas.openxmlformats.org/officeDocument/2006/relationships/hyperlink" Target="https://vimeo.com/137543947" TargetMode="External"/><Relationship Id="rId3" Type="http://schemas.openxmlformats.org/officeDocument/2006/relationships/hyperlink" Target="https://vimeo.com/137544812" TargetMode="External"/><Relationship Id="rId7" Type="http://schemas.openxmlformats.org/officeDocument/2006/relationships/hyperlink" Target="https://vimeo.com/13754470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vimeo.com/137544986" TargetMode="External"/><Relationship Id="rId5" Type="http://schemas.openxmlformats.org/officeDocument/2006/relationships/hyperlink" Target="https://vimeo.com/137544898" TargetMode="External"/><Relationship Id="rId4" Type="http://schemas.openxmlformats.org/officeDocument/2006/relationships/hyperlink" Target="https://vimeo.com/137544753" TargetMode="External"/><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s://vimeo.com/123641060" TargetMode="External"/><Relationship Id="rId7"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vimeo.com/123640792" TargetMode="External"/><Relationship Id="rId5" Type="http://schemas.openxmlformats.org/officeDocument/2006/relationships/hyperlink" Target="https://vimeo.com/123666202" TargetMode="External"/><Relationship Id="rId4" Type="http://schemas.openxmlformats.org/officeDocument/2006/relationships/hyperlink" Target="https://vimeo.com/12392893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solidFill>
                  <a:schemeClr val="tx2"/>
                </a:solidFill>
              </a:rPr>
              <a:t>2015-16 Schoology Guide</a:t>
            </a:r>
            <a:endParaRPr lang="en-US" dirty="0">
              <a:solidFill>
                <a:schemeClr val="tx2"/>
              </a:solidFill>
            </a:endParaRPr>
          </a:p>
        </p:txBody>
      </p:sp>
      <p:pic>
        <p:nvPicPr>
          <p:cNvPr id="4" name="Picture 3"/>
          <p:cNvPicPr>
            <a:picLocks noChangeAspect="1"/>
          </p:cNvPicPr>
          <p:nvPr/>
        </p:nvPicPr>
        <p:blipFill>
          <a:blip r:embed="rId3"/>
          <a:stretch>
            <a:fillRect/>
          </a:stretch>
        </p:blipFill>
        <p:spPr>
          <a:xfrm>
            <a:off x="1145689" y="2127165"/>
            <a:ext cx="829734" cy="829734"/>
          </a:xfrm>
          <a:prstGeom prst="rect">
            <a:avLst/>
          </a:prstGeom>
        </p:spPr>
      </p:pic>
    </p:spTree>
    <p:extLst>
      <p:ext uri="{BB962C8B-B14F-4D97-AF65-F5344CB8AC3E}">
        <p14:creationId xmlns:p14="http://schemas.microsoft.com/office/powerpoint/2010/main" val="2427346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2876" y="178380"/>
            <a:ext cx="6896122" cy="1447800"/>
          </a:xfrm>
          <a:noFill/>
        </p:spPr>
        <p:txBody>
          <a:bodyPr/>
          <a:lstStyle/>
          <a:p>
            <a:r>
              <a:rPr lang="en-US" dirty="0" err="1">
                <a:solidFill>
                  <a:schemeClr val="tx2"/>
                </a:solidFill>
              </a:rPr>
              <a:t>Gradebook</a:t>
            </a:r>
            <a:r>
              <a:rPr lang="en-US" dirty="0">
                <a:solidFill>
                  <a:schemeClr val="tx2"/>
                </a:solidFill>
              </a:rPr>
              <a:t>: Syncing Schoology to TAC </a:t>
            </a:r>
            <a:endParaRPr lang="en-US" dirty="0">
              <a:solidFill>
                <a:schemeClr val="tx2"/>
              </a:solidFill>
            </a:endParaRPr>
          </a:p>
        </p:txBody>
      </p:sp>
      <p:sp>
        <p:nvSpPr>
          <p:cNvPr id="3" name="Content Placeholder 2"/>
          <p:cNvSpPr>
            <a:spLocks noGrp="1"/>
          </p:cNvSpPr>
          <p:nvPr>
            <p:ph idx="1"/>
          </p:nvPr>
        </p:nvSpPr>
        <p:spPr/>
        <p:txBody>
          <a:bodyPr vert="horz" lIns="91440" tIns="45720" rIns="91440" bIns="45720" rtlCol="0" anchor="t">
            <a:normAutofit/>
          </a:bodyPr>
          <a:lstStyle/>
          <a:p>
            <a:pPr>
              <a:buFont typeface="Arial" charset="0"/>
              <a:buChar char="•"/>
            </a:pPr>
            <a:r>
              <a:rPr lang="en-US" sz="2400" dirty="0">
                <a:solidFill>
                  <a:schemeClr val="tx2"/>
                </a:solidFill>
              </a:rPr>
              <a:t>Today the LIVE Sync function is turned OFF!</a:t>
            </a:r>
            <a:endParaRPr lang="en-US" sz="2400" dirty="0">
              <a:solidFill>
                <a:schemeClr val="tx2"/>
              </a:solidFill>
            </a:endParaRPr>
          </a:p>
          <a:p>
            <a:pPr>
              <a:buFont typeface="Arial" charset="0"/>
              <a:buChar char="•"/>
            </a:pPr>
            <a:r>
              <a:rPr lang="en-US" dirty="0">
                <a:solidFill>
                  <a:schemeClr val="tx2"/>
                </a:solidFill>
              </a:rPr>
              <a:t>You can create, add, delete, and edit anything you want and nothing will automatically show up in TAC.</a:t>
            </a:r>
          </a:p>
          <a:p>
            <a:pPr>
              <a:buFont typeface="Arial" charset="0"/>
              <a:buChar char="•"/>
            </a:pPr>
            <a:r>
              <a:rPr lang="en-US" dirty="0">
                <a:solidFill>
                  <a:schemeClr val="tx2"/>
                </a:solidFill>
              </a:rPr>
              <a:t>If you want to see if sync works, you must go to the eSchoools tab in Schoology and hit the sync button for each assignment. You can confirm that the weighting and overall score between the two gradebooks are the same.</a:t>
            </a:r>
          </a:p>
          <a:p>
            <a:pPr lvl="1">
              <a:buFont typeface="Arial" charset="0"/>
              <a:buChar char="•"/>
            </a:pPr>
            <a:r>
              <a:rPr lang="en-US" dirty="0">
                <a:solidFill>
                  <a:schemeClr val="tx2"/>
                </a:solidFill>
              </a:rPr>
              <a:t> Keep in mind this will show to parents.  This must be manually deleted from the TAC gradebook if unwanted.  To delete from the TAC gradebook, click on the assignment and hit delete.  </a:t>
            </a:r>
          </a:p>
          <a:p>
            <a:pPr>
              <a:buFont typeface="Arial" charset="0"/>
              <a:buChar char="•"/>
            </a:pPr>
            <a:r>
              <a:rPr lang="en-US" dirty="0">
                <a:solidFill>
                  <a:schemeClr val="tx2"/>
                </a:solidFill>
              </a:rPr>
              <a:t>Once the district is more comfortable with this process, LIVE Sync will be turned back on. </a:t>
            </a:r>
          </a:p>
        </p:txBody>
      </p:sp>
      <p:pic>
        <p:nvPicPr>
          <p:cNvPr id="4" name="Picture 3"/>
          <p:cNvPicPr>
            <a:picLocks noChangeAspect="1"/>
          </p:cNvPicPr>
          <p:nvPr/>
        </p:nvPicPr>
        <p:blipFill>
          <a:blip r:embed="rId3"/>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1550465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2876" y="178380"/>
            <a:ext cx="6896122" cy="1447800"/>
          </a:xfrm>
          <a:noFill/>
        </p:spPr>
        <p:txBody>
          <a:bodyPr/>
          <a:lstStyle/>
          <a:p>
            <a:r>
              <a:rPr lang="en-US" dirty="0" err="1" smtClean="0">
                <a:solidFill>
                  <a:schemeClr val="tx2"/>
                </a:solidFill>
              </a:rPr>
              <a:t>Gradebook</a:t>
            </a:r>
            <a:r>
              <a:rPr lang="en-US" dirty="0" smtClean="0">
                <a:solidFill>
                  <a:schemeClr val="tx2"/>
                </a:solidFill>
              </a:rPr>
              <a:t>: Skills To Practice</a:t>
            </a:r>
            <a:endParaRPr lang="en-US" dirty="0">
              <a:solidFill>
                <a:schemeClr val="tx2"/>
              </a:solidFill>
            </a:endParaRPr>
          </a:p>
        </p:txBody>
      </p:sp>
      <p:sp>
        <p:nvSpPr>
          <p:cNvPr id="3" name="Content Placeholder 2"/>
          <p:cNvSpPr>
            <a:spLocks noGrp="1"/>
          </p:cNvSpPr>
          <p:nvPr>
            <p:ph idx="1"/>
          </p:nvPr>
        </p:nvSpPr>
        <p:spPr/>
        <p:txBody>
          <a:bodyPr vert="horz" lIns="91440" tIns="45720" rIns="91440" bIns="45720" rtlCol="0" anchor="t">
            <a:normAutofit/>
          </a:bodyPr>
          <a:lstStyle/>
          <a:p>
            <a:pPr>
              <a:buFont typeface="Arial" charset="0"/>
              <a:buChar char="•"/>
            </a:pPr>
            <a:r>
              <a:rPr lang="en-US" dirty="0" smtClean="0">
                <a:solidFill>
                  <a:schemeClr val="tx2"/>
                </a:solidFill>
              </a:rPr>
              <a:t> Setting </a:t>
            </a:r>
            <a:r>
              <a:rPr lang="en-US" dirty="0">
                <a:solidFill>
                  <a:schemeClr val="tx2"/>
                </a:solidFill>
              </a:rPr>
              <a:t>Up Grading Categories and </a:t>
            </a:r>
            <a:r>
              <a:rPr lang="en-US" dirty="0" smtClean="0">
                <a:solidFill>
                  <a:schemeClr val="tx2"/>
                </a:solidFill>
              </a:rPr>
              <a:t>Weighting</a:t>
            </a:r>
            <a:endParaRPr lang="en-US" dirty="0" smtClean="0">
              <a:solidFill>
                <a:schemeClr val="tx2"/>
              </a:solidFill>
            </a:endParaRPr>
          </a:p>
          <a:p>
            <a:pPr>
              <a:buFont typeface="Arial" charset="0"/>
              <a:buChar char="•"/>
            </a:pPr>
            <a:r>
              <a:rPr lang="en-US" dirty="0" smtClean="0">
                <a:solidFill>
                  <a:schemeClr val="tx2"/>
                </a:solidFill>
              </a:rPr>
              <a:t> Mapping </a:t>
            </a:r>
            <a:r>
              <a:rPr lang="en-US" dirty="0">
                <a:solidFill>
                  <a:schemeClr val="tx2"/>
                </a:solidFill>
              </a:rPr>
              <a:t>Schoology Categories to </a:t>
            </a:r>
            <a:r>
              <a:rPr lang="en-US" dirty="0" err="1">
                <a:solidFill>
                  <a:schemeClr val="tx2"/>
                </a:solidFill>
              </a:rPr>
              <a:t>eSchools</a:t>
            </a:r>
            <a:r>
              <a:rPr lang="en-US" dirty="0">
                <a:solidFill>
                  <a:schemeClr val="tx2"/>
                </a:solidFill>
              </a:rPr>
              <a:t> </a:t>
            </a:r>
            <a:r>
              <a:rPr lang="en-US" dirty="0" smtClean="0">
                <a:solidFill>
                  <a:schemeClr val="tx2"/>
                </a:solidFill>
              </a:rPr>
              <a:t>Categories</a:t>
            </a:r>
          </a:p>
          <a:p>
            <a:pPr>
              <a:buFont typeface="Arial" charset="0"/>
              <a:buChar char="•"/>
            </a:pPr>
            <a:r>
              <a:rPr lang="en-US" dirty="0" smtClean="0">
                <a:solidFill>
                  <a:schemeClr val="tx2"/>
                </a:solidFill>
              </a:rPr>
              <a:t> Adding </a:t>
            </a:r>
            <a:r>
              <a:rPr lang="en-US" dirty="0">
                <a:solidFill>
                  <a:schemeClr val="tx2"/>
                </a:solidFill>
              </a:rPr>
              <a:t>a Grade Column &amp; Manually Inserting </a:t>
            </a:r>
            <a:r>
              <a:rPr lang="en-US" dirty="0" smtClean="0">
                <a:solidFill>
                  <a:schemeClr val="tx2"/>
                </a:solidFill>
              </a:rPr>
              <a:t>Grades</a:t>
            </a:r>
          </a:p>
          <a:p>
            <a:pPr>
              <a:buFont typeface="Arial" charset="0"/>
              <a:buChar char="•"/>
            </a:pPr>
            <a:r>
              <a:rPr lang="en-US" dirty="0" smtClean="0">
                <a:solidFill>
                  <a:schemeClr val="tx2"/>
                </a:solidFill>
              </a:rPr>
              <a:t> Create </a:t>
            </a:r>
            <a:r>
              <a:rPr lang="en-US" dirty="0">
                <a:solidFill>
                  <a:schemeClr val="tx2"/>
                </a:solidFill>
              </a:rPr>
              <a:t>an Assignment, Pick the Category, Add a Due </a:t>
            </a:r>
            <a:r>
              <a:rPr lang="en-US" dirty="0" smtClean="0">
                <a:solidFill>
                  <a:schemeClr val="tx2"/>
                </a:solidFill>
              </a:rPr>
              <a:t>Date</a:t>
            </a:r>
          </a:p>
          <a:p>
            <a:pPr>
              <a:buFont typeface="Arial" charset="0"/>
              <a:buChar char="•"/>
            </a:pPr>
            <a:r>
              <a:rPr lang="en-US" dirty="0" smtClean="0">
                <a:solidFill>
                  <a:schemeClr val="tx2"/>
                </a:solidFill>
              </a:rPr>
              <a:t> Manually </a:t>
            </a:r>
            <a:r>
              <a:rPr lang="en-US" dirty="0">
                <a:solidFill>
                  <a:schemeClr val="tx2"/>
                </a:solidFill>
              </a:rPr>
              <a:t>Insert Grades Into Your Gradebook and Check to See if They Sync Properly by Looking at The TAC Gradebook</a:t>
            </a:r>
            <a:r>
              <a:rPr lang="en-US" dirty="0" smtClean="0">
                <a:solidFill>
                  <a:schemeClr val="tx2"/>
                </a:solidFill>
              </a:rPr>
              <a:t>.</a:t>
            </a:r>
          </a:p>
          <a:p>
            <a:pPr>
              <a:buFont typeface="Arial" charset="0"/>
              <a:buChar char="•"/>
            </a:pPr>
            <a:endParaRPr lang="en-US" dirty="0">
              <a:solidFill>
                <a:schemeClr val="tx2"/>
              </a:solidFill>
            </a:endParaRPr>
          </a:p>
        </p:txBody>
      </p:sp>
      <p:pic>
        <p:nvPicPr>
          <p:cNvPr id="4" name="Picture 3"/>
          <p:cNvPicPr>
            <a:picLocks noChangeAspect="1"/>
          </p:cNvPicPr>
          <p:nvPr/>
        </p:nvPicPr>
        <p:blipFill>
          <a:blip r:embed="rId3"/>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3386233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875222"/>
          </a:xfrm>
          <a:noFill/>
        </p:spPr>
        <p:txBody>
          <a:bodyPr/>
          <a:lstStyle/>
          <a:p>
            <a:pPr algn="ctr"/>
            <a:r>
              <a:rPr lang="en-US" dirty="0" smtClean="0">
                <a:solidFill>
                  <a:schemeClr val="tx2"/>
                </a:solidFill>
              </a:rPr>
              <a:t>Materials</a:t>
            </a:r>
            <a:endParaRPr lang="en-US" dirty="0">
              <a:solidFill>
                <a:schemeClr val="tx2"/>
              </a:solidFill>
            </a:endParaRPr>
          </a:p>
        </p:txBody>
      </p:sp>
      <p:sp>
        <p:nvSpPr>
          <p:cNvPr id="3" name="Content Placeholder 2"/>
          <p:cNvSpPr>
            <a:spLocks noGrp="1"/>
          </p:cNvSpPr>
          <p:nvPr>
            <p:ph idx="1"/>
          </p:nvPr>
        </p:nvSpPr>
        <p:spPr/>
        <p:txBody>
          <a:bodyPr/>
          <a:lstStyle/>
          <a:p>
            <a:pPr>
              <a:buFont typeface="Arial" charset="0"/>
              <a:buChar char="•"/>
            </a:pPr>
            <a:r>
              <a:rPr lang="en-US" dirty="0" smtClean="0">
                <a:solidFill>
                  <a:schemeClr val="tx2"/>
                </a:solidFill>
              </a:rPr>
              <a:t> Materials are the information you want to share with students.  This includes web links, documents of all types, videos, and assignments of all varieties.</a:t>
            </a:r>
          </a:p>
          <a:p>
            <a:pPr>
              <a:buFont typeface="Arial" charset="0"/>
              <a:buChar char="•"/>
            </a:pPr>
            <a:r>
              <a:rPr lang="en-US" dirty="0" smtClean="0">
                <a:solidFill>
                  <a:schemeClr val="tx2"/>
                </a:solidFill>
              </a:rPr>
              <a:t> Materials can be organized in folders by chapter or units in your course.</a:t>
            </a:r>
            <a:endParaRPr lang="en-US" dirty="0">
              <a:solidFill>
                <a:schemeClr val="tx2"/>
              </a:solidFill>
            </a:endParaRPr>
          </a:p>
        </p:txBody>
      </p:sp>
      <p:pic>
        <p:nvPicPr>
          <p:cNvPr id="5" name="Picture 4"/>
          <p:cNvPicPr>
            <a:picLocks noChangeAspect="1"/>
          </p:cNvPicPr>
          <p:nvPr/>
        </p:nvPicPr>
        <p:blipFill>
          <a:blip r:embed="rId3"/>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2692545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872" y="516829"/>
            <a:ext cx="7543800" cy="778403"/>
          </a:xfrm>
          <a:noFill/>
          <a:ln>
            <a:noFill/>
          </a:ln>
        </p:spPr>
        <p:txBody>
          <a:bodyPr/>
          <a:lstStyle/>
          <a:p>
            <a:pPr algn="ctr"/>
            <a:r>
              <a:rPr lang="en-US" dirty="0">
                <a:solidFill>
                  <a:schemeClr val="tx2"/>
                </a:solidFill>
              </a:rPr>
              <a:t>Materials: Capabilities</a:t>
            </a:r>
          </a:p>
        </p:txBody>
      </p:sp>
      <p:sp>
        <p:nvSpPr>
          <p:cNvPr id="8" name="Content Placeholder 7"/>
          <p:cNvSpPr>
            <a:spLocks noGrp="1"/>
          </p:cNvSpPr>
          <p:nvPr>
            <p:ph idx="1"/>
          </p:nvPr>
        </p:nvSpPr>
        <p:spPr>
          <a:xfrm>
            <a:off x="640079" y="2028614"/>
            <a:ext cx="7543801" cy="4023360"/>
          </a:xfrm>
          <a:noFill/>
        </p:spPr>
        <p:txBody>
          <a:bodyPr vert="horz" lIns="91440" tIns="45720" rIns="91440" bIns="45720" rtlCol="0" anchor="t">
            <a:normAutofit/>
          </a:bodyPr>
          <a:lstStyle/>
          <a:p>
            <a:pPr>
              <a:buFont typeface="Arial" charset="0"/>
              <a:buChar char="•"/>
            </a:pPr>
            <a:r>
              <a:rPr lang="en-US" dirty="0" smtClean="0">
                <a:solidFill>
                  <a:schemeClr val="tx2"/>
                </a:solidFill>
              </a:rPr>
              <a:t> Beginner</a:t>
            </a:r>
            <a:r>
              <a:rPr lang="en-US" dirty="0">
                <a:solidFill>
                  <a:schemeClr val="tx2"/>
                </a:solidFill>
              </a:rPr>
              <a:t>: Add syllabus and class Information</a:t>
            </a:r>
          </a:p>
          <a:p>
            <a:pPr>
              <a:buFont typeface="Arial" charset="0"/>
              <a:buChar char="•"/>
            </a:pPr>
            <a:r>
              <a:rPr lang="en-US" dirty="0" smtClean="0">
                <a:solidFill>
                  <a:schemeClr val="tx2"/>
                </a:solidFill>
              </a:rPr>
              <a:t> Intermediate</a:t>
            </a:r>
            <a:r>
              <a:rPr lang="en-US" dirty="0">
                <a:solidFill>
                  <a:schemeClr val="tx2"/>
                </a:solidFill>
              </a:rPr>
              <a:t>:  Organize the course by creating folders.  Add information that you use to teach each unit.</a:t>
            </a:r>
          </a:p>
          <a:p>
            <a:pPr>
              <a:buFont typeface="Arial" charset="0"/>
              <a:buChar char="•"/>
            </a:pPr>
            <a:r>
              <a:rPr lang="en-US" dirty="0" smtClean="0">
                <a:solidFill>
                  <a:schemeClr val="tx2"/>
                </a:solidFill>
              </a:rPr>
              <a:t> Advanced</a:t>
            </a:r>
            <a:r>
              <a:rPr lang="en-US" dirty="0">
                <a:solidFill>
                  <a:schemeClr val="tx2"/>
                </a:solidFill>
              </a:rPr>
              <a:t>:  Add materials and assignments that students should reference throughout a unit (Ex. Digital textbook, videos, links, apps.)</a:t>
            </a:r>
          </a:p>
        </p:txBody>
      </p:sp>
      <p:pic>
        <p:nvPicPr>
          <p:cNvPr id="4" name="Picture 3"/>
          <p:cNvPicPr>
            <a:picLocks noChangeAspect="1"/>
          </p:cNvPicPr>
          <p:nvPr/>
        </p:nvPicPr>
        <p:blipFill>
          <a:blip r:embed="rId3"/>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3544756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134" y="286604"/>
            <a:ext cx="6419625" cy="1036587"/>
          </a:xfrm>
          <a:noFill/>
        </p:spPr>
        <p:txBody>
          <a:bodyPr/>
          <a:lstStyle/>
          <a:p>
            <a:pPr algn="ctr"/>
            <a:r>
              <a:rPr lang="en-US" dirty="0" smtClean="0">
                <a:solidFill>
                  <a:schemeClr val="tx2"/>
                </a:solidFill>
              </a:rPr>
              <a:t>Materials: A closer look….</a:t>
            </a:r>
            <a:endParaRPr lang="en-US" dirty="0">
              <a:solidFill>
                <a:schemeClr val="tx2"/>
              </a:solidFill>
            </a:endParaRPr>
          </a:p>
        </p:txBody>
      </p:sp>
      <p:sp>
        <p:nvSpPr>
          <p:cNvPr id="3" name="Content Placeholder 2"/>
          <p:cNvSpPr>
            <a:spLocks noGrp="1"/>
          </p:cNvSpPr>
          <p:nvPr>
            <p:ph idx="1"/>
          </p:nvPr>
        </p:nvSpPr>
        <p:spPr/>
        <p:txBody>
          <a:bodyPr/>
          <a:lstStyle/>
          <a:p>
            <a:pPr marL="0" indent="0">
              <a:buNone/>
            </a:pPr>
            <a:r>
              <a:rPr lang="en-US" dirty="0" smtClean="0">
                <a:solidFill>
                  <a:schemeClr val="tx2"/>
                </a:solidFill>
              </a:rPr>
              <a:t>Click the link to play a short video</a:t>
            </a:r>
            <a:endParaRPr lang="en-US" dirty="0" smtClean="0">
              <a:solidFill>
                <a:schemeClr val="tx2"/>
              </a:solidFill>
              <a:hlinkClick r:id="rId3"/>
            </a:endParaRPr>
          </a:p>
          <a:p>
            <a:pPr>
              <a:buFont typeface="Arial" charset="0"/>
              <a:buChar char="•"/>
            </a:pPr>
            <a:r>
              <a:rPr lang="en-US" dirty="0" smtClean="0">
                <a:solidFill>
                  <a:schemeClr val="tx2"/>
                </a:solidFill>
                <a:hlinkClick r:id="rId3"/>
              </a:rPr>
              <a:t> Organizing Materials</a:t>
            </a:r>
            <a:endParaRPr lang="en-US" dirty="0" smtClean="0">
              <a:solidFill>
                <a:schemeClr val="tx2"/>
              </a:solidFill>
            </a:endParaRPr>
          </a:p>
          <a:p>
            <a:pPr>
              <a:buFont typeface="Arial" charset="0"/>
              <a:buChar char="•"/>
            </a:pPr>
            <a:r>
              <a:rPr lang="en-US" dirty="0" smtClean="0">
                <a:solidFill>
                  <a:schemeClr val="tx2"/>
                </a:solidFill>
                <a:hlinkClick r:id="rId4"/>
              </a:rPr>
              <a:t> Utilizing Links</a:t>
            </a:r>
            <a:endParaRPr lang="en-US" dirty="0">
              <a:solidFill>
                <a:schemeClr val="tx2"/>
              </a:solidFill>
            </a:endParaRPr>
          </a:p>
        </p:txBody>
      </p:sp>
      <p:pic>
        <p:nvPicPr>
          <p:cNvPr id="4" name="Picture 3"/>
          <p:cNvPicPr>
            <a:picLocks noChangeAspect="1"/>
          </p:cNvPicPr>
          <p:nvPr/>
        </p:nvPicPr>
        <p:blipFill>
          <a:blip r:embed="rId5"/>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1671376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619" y="185883"/>
            <a:ext cx="6785633" cy="1127446"/>
          </a:xfrm>
          <a:noFill/>
        </p:spPr>
        <p:txBody>
          <a:bodyPr/>
          <a:lstStyle/>
          <a:p>
            <a:pPr algn="ctr"/>
            <a:r>
              <a:rPr lang="en-US" dirty="0" smtClean="0">
                <a:solidFill>
                  <a:schemeClr val="tx2"/>
                </a:solidFill>
              </a:rPr>
              <a:t>Materials: Skills To Practice</a:t>
            </a:r>
            <a:endParaRPr lang="en-US" dirty="0">
              <a:solidFill>
                <a:schemeClr val="tx2"/>
              </a:solidFill>
            </a:endParaRPr>
          </a:p>
        </p:txBody>
      </p:sp>
      <p:sp>
        <p:nvSpPr>
          <p:cNvPr id="3" name="Content Placeholder 2"/>
          <p:cNvSpPr>
            <a:spLocks noGrp="1"/>
          </p:cNvSpPr>
          <p:nvPr>
            <p:ph idx="1"/>
          </p:nvPr>
        </p:nvSpPr>
        <p:spPr/>
        <p:txBody>
          <a:bodyPr/>
          <a:lstStyle/>
          <a:p>
            <a:pPr>
              <a:buFont typeface="Arial" charset="0"/>
              <a:buChar char="•"/>
            </a:pPr>
            <a:r>
              <a:rPr lang="en-US" dirty="0">
                <a:solidFill>
                  <a:schemeClr val="tx2"/>
                </a:solidFill>
              </a:rPr>
              <a:t> </a:t>
            </a:r>
            <a:r>
              <a:rPr lang="en-US" dirty="0" smtClean="0">
                <a:solidFill>
                  <a:schemeClr val="tx2"/>
                </a:solidFill>
              </a:rPr>
              <a:t>Adding and Organizing Folders</a:t>
            </a:r>
          </a:p>
          <a:p>
            <a:pPr>
              <a:buFont typeface="Arial" charset="0"/>
              <a:buChar char="•"/>
            </a:pPr>
            <a:r>
              <a:rPr lang="en-US" dirty="0">
                <a:solidFill>
                  <a:schemeClr val="tx2"/>
                </a:solidFill>
              </a:rPr>
              <a:t> </a:t>
            </a:r>
            <a:r>
              <a:rPr lang="en-US" dirty="0" smtClean="0">
                <a:solidFill>
                  <a:schemeClr val="tx2"/>
                </a:solidFill>
              </a:rPr>
              <a:t>Adding files/links/videos from your computer / iPad / </a:t>
            </a:r>
            <a:r>
              <a:rPr lang="en-US" dirty="0" err="1" smtClean="0">
                <a:solidFill>
                  <a:schemeClr val="tx2"/>
                </a:solidFill>
              </a:rPr>
              <a:t>Schooogy</a:t>
            </a:r>
            <a:r>
              <a:rPr lang="en-US" dirty="0" smtClean="0">
                <a:solidFill>
                  <a:schemeClr val="tx2"/>
                </a:solidFill>
              </a:rPr>
              <a:t> Resources</a:t>
            </a:r>
          </a:p>
          <a:p>
            <a:r>
              <a:rPr lang="en-US" dirty="0" smtClean="0">
                <a:solidFill>
                  <a:schemeClr val="tx2"/>
                </a:solidFill>
                <a:hlinkClick r:id="rId3"/>
              </a:rPr>
              <a:t>Link to </a:t>
            </a:r>
            <a:r>
              <a:rPr lang="en-US" dirty="0" err="1" smtClean="0">
                <a:solidFill>
                  <a:schemeClr val="tx2"/>
                </a:solidFill>
                <a:hlinkClick r:id="rId3"/>
              </a:rPr>
              <a:t>Schoology’s</a:t>
            </a:r>
            <a:r>
              <a:rPr lang="en-US" dirty="0" smtClean="0">
                <a:solidFill>
                  <a:schemeClr val="tx2"/>
                </a:solidFill>
                <a:hlinkClick r:id="rId3"/>
              </a:rPr>
              <a:t> help page</a:t>
            </a:r>
            <a:endParaRPr lang="en-US" dirty="0">
              <a:solidFill>
                <a:schemeClr val="tx2"/>
              </a:solidFill>
            </a:endParaRPr>
          </a:p>
        </p:txBody>
      </p:sp>
      <p:pic>
        <p:nvPicPr>
          <p:cNvPr id="4" name="Picture 3"/>
          <p:cNvPicPr>
            <a:picLocks noChangeAspect="1"/>
          </p:cNvPicPr>
          <p:nvPr/>
        </p:nvPicPr>
        <p:blipFill>
          <a:blip r:embed="rId4"/>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575461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015071"/>
          </a:xfrm>
          <a:noFill/>
        </p:spPr>
        <p:txBody>
          <a:bodyPr/>
          <a:lstStyle/>
          <a:p>
            <a:pPr algn="ctr"/>
            <a:r>
              <a:rPr lang="en-US" dirty="0" smtClean="0">
                <a:solidFill>
                  <a:schemeClr val="tx2"/>
                </a:solidFill>
              </a:rPr>
              <a:t>Calendar</a:t>
            </a:r>
            <a:endParaRPr lang="en-US" dirty="0">
              <a:solidFill>
                <a:schemeClr val="tx2"/>
              </a:solidFill>
            </a:endParaRPr>
          </a:p>
        </p:txBody>
      </p:sp>
      <p:sp>
        <p:nvSpPr>
          <p:cNvPr id="3" name="Content Placeholder 2"/>
          <p:cNvSpPr>
            <a:spLocks noGrp="1"/>
          </p:cNvSpPr>
          <p:nvPr>
            <p:ph idx="1"/>
          </p:nvPr>
        </p:nvSpPr>
        <p:spPr>
          <a:xfrm>
            <a:off x="484094" y="2173046"/>
            <a:ext cx="8288966" cy="3388658"/>
          </a:xfrm>
        </p:spPr>
        <p:txBody>
          <a:bodyPr>
            <a:noAutofit/>
          </a:bodyPr>
          <a:lstStyle/>
          <a:p>
            <a:pPr>
              <a:buFont typeface="Arial" charset="0"/>
              <a:buChar char="•"/>
            </a:pPr>
            <a:r>
              <a:rPr lang="en-US" dirty="0" smtClean="0">
                <a:solidFill>
                  <a:schemeClr val="tx2"/>
                </a:solidFill>
              </a:rPr>
              <a:t> The </a:t>
            </a:r>
            <a:r>
              <a:rPr lang="en-US" dirty="0">
                <a:solidFill>
                  <a:schemeClr val="tx2"/>
                </a:solidFill>
              </a:rPr>
              <a:t>Schoology Calendar is an </a:t>
            </a:r>
            <a:r>
              <a:rPr lang="en-US" dirty="0" smtClean="0">
                <a:solidFill>
                  <a:schemeClr val="tx2"/>
                </a:solidFill>
              </a:rPr>
              <a:t>important</a:t>
            </a:r>
            <a:r>
              <a:rPr lang="en-US" dirty="0">
                <a:solidFill>
                  <a:schemeClr val="tx2"/>
                </a:solidFill>
              </a:rPr>
              <a:t> </a:t>
            </a:r>
            <a:r>
              <a:rPr lang="en-US" dirty="0" smtClean="0">
                <a:solidFill>
                  <a:schemeClr val="tx2"/>
                </a:solidFill>
              </a:rPr>
              <a:t>organizational element.  </a:t>
            </a:r>
          </a:p>
          <a:p>
            <a:pPr>
              <a:buFont typeface="Arial" charset="0"/>
              <a:buChar char="•"/>
            </a:pPr>
            <a:r>
              <a:rPr lang="en-US" dirty="0" smtClean="0">
                <a:solidFill>
                  <a:schemeClr val="tx2"/>
                </a:solidFill>
              </a:rPr>
              <a:t> It </a:t>
            </a:r>
            <a:r>
              <a:rPr lang="en-US" dirty="0">
                <a:solidFill>
                  <a:schemeClr val="tx2"/>
                </a:solidFill>
              </a:rPr>
              <a:t>keeps events and due dates organized and easily </a:t>
            </a:r>
            <a:r>
              <a:rPr lang="en-US" dirty="0" smtClean="0">
                <a:solidFill>
                  <a:schemeClr val="tx2"/>
                </a:solidFill>
              </a:rPr>
              <a:t>accessible.  </a:t>
            </a:r>
          </a:p>
          <a:p>
            <a:pPr>
              <a:buFont typeface="Arial" charset="0"/>
              <a:buChar char="•"/>
            </a:pPr>
            <a:r>
              <a:rPr lang="en-US" dirty="0" smtClean="0">
                <a:solidFill>
                  <a:schemeClr val="tx2"/>
                </a:solidFill>
              </a:rPr>
              <a:t> The </a:t>
            </a:r>
            <a:r>
              <a:rPr lang="en-US" dirty="0">
                <a:solidFill>
                  <a:schemeClr val="tx2"/>
                </a:solidFill>
              </a:rPr>
              <a:t>Calendar </a:t>
            </a:r>
            <a:r>
              <a:rPr lang="en-US" dirty="0" smtClean="0">
                <a:solidFill>
                  <a:schemeClr val="tx2"/>
                </a:solidFill>
              </a:rPr>
              <a:t>can </a:t>
            </a:r>
            <a:r>
              <a:rPr lang="en-US" dirty="0">
                <a:solidFill>
                  <a:schemeClr val="tx2"/>
                </a:solidFill>
              </a:rPr>
              <a:t>view events and due dates by the Month, Week, or Day. Each item is color-coded depending on the affiliation to which it pertains (Courses, Groups, School, or Personal).</a:t>
            </a:r>
          </a:p>
        </p:txBody>
      </p:sp>
      <p:pic>
        <p:nvPicPr>
          <p:cNvPr id="4" name="Picture 3"/>
          <p:cNvPicPr>
            <a:picLocks noChangeAspect="1"/>
          </p:cNvPicPr>
          <p:nvPr/>
        </p:nvPicPr>
        <p:blipFill>
          <a:blip r:embed="rId3"/>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966114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711" y="286605"/>
            <a:ext cx="6312049" cy="1047344"/>
          </a:xfrm>
          <a:noFill/>
        </p:spPr>
        <p:txBody>
          <a:bodyPr/>
          <a:lstStyle/>
          <a:p>
            <a:r>
              <a:rPr lang="en-US" dirty="0">
                <a:solidFill>
                  <a:schemeClr val="tx2"/>
                </a:solidFill>
              </a:rPr>
              <a:t>Calendar: Capabilities</a:t>
            </a:r>
          </a:p>
        </p:txBody>
      </p:sp>
      <p:sp>
        <p:nvSpPr>
          <p:cNvPr id="8" name="Content Placeholder 7"/>
          <p:cNvSpPr>
            <a:spLocks noGrp="1"/>
          </p:cNvSpPr>
          <p:nvPr>
            <p:ph idx="1"/>
          </p:nvPr>
        </p:nvSpPr>
        <p:spPr>
          <a:noFill/>
        </p:spPr>
        <p:txBody>
          <a:bodyPr vert="horz" lIns="91440" tIns="45720" rIns="91440" bIns="45720" rtlCol="0" anchor="t">
            <a:normAutofit/>
          </a:bodyPr>
          <a:lstStyle/>
          <a:p>
            <a:pPr>
              <a:buFont typeface="Arial" charset="0"/>
              <a:buChar char="•"/>
            </a:pPr>
            <a:r>
              <a:rPr lang="en-US" dirty="0" smtClean="0">
                <a:solidFill>
                  <a:schemeClr val="tx2"/>
                </a:solidFill>
              </a:rPr>
              <a:t> Beginner</a:t>
            </a:r>
            <a:r>
              <a:rPr lang="en-US" dirty="0">
                <a:solidFill>
                  <a:schemeClr val="tx2"/>
                </a:solidFill>
              </a:rPr>
              <a:t>: Important Events: Post any major assignments, field trips, or classroom activities</a:t>
            </a:r>
          </a:p>
          <a:p>
            <a:pPr>
              <a:buFont typeface="Arial" charset="0"/>
              <a:buChar char="•"/>
            </a:pPr>
            <a:r>
              <a:rPr lang="en-US" dirty="0" smtClean="0">
                <a:solidFill>
                  <a:schemeClr val="tx2"/>
                </a:solidFill>
              </a:rPr>
              <a:t> Intermediate</a:t>
            </a:r>
            <a:r>
              <a:rPr lang="en-US" dirty="0">
                <a:solidFill>
                  <a:schemeClr val="tx2"/>
                </a:solidFill>
              </a:rPr>
              <a:t>:  Weekly Recap: A weekly summary of all assignments and activities in your class</a:t>
            </a:r>
          </a:p>
          <a:p>
            <a:pPr>
              <a:buFont typeface="Arial" charset="0"/>
              <a:buChar char="•"/>
            </a:pPr>
            <a:r>
              <a:rPr lang="en-US" dirty="0" smtClean="0">
                <a:solidFill>
                  <a:schemeClr val="tx2"/>
                </a:solidFill>
              </a:rPr>
              <a:t> Advanced</a:t>
            </a:r>
            <a:r>
              <a:rPr lang="en-US" dirty="0">
                <a:solidFill>
                  <a:schemeClr val="tx2"/>
                </a:solidFill>
              </a:rPr>
              <a:t>:  Daily Agenda: Post all assignments and activities for students and parents to monitor</a:t>
            </a:r>
          </a:p>
        </p:txBody>
      </p:sp>
      <p:pic>
        <p:nvPicPr>
          <p:cNvPr id="4" name="Picture 3"/>
          <p:cNvPicPr>
            <a:picLocks noChangeAspect="1"/>
          </p:cNvPicPr>
          <p:nvPr/>
        </p:nvPicPr>
        <p:blipFill>
          <a:blip r:embed="rId3"/>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23261701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0772" y="286605"/>
            <a:ext cx="6225988" cy="1339576"/>
          </a:xfrm>
          <a:noFill/>
        </p:spPr>
        <p:txBody>
          <a:bodyPr/>
          <a:lstStyle/>
          <a:p>
            <a:pPr algn="ctr"/>
            <a:r>
              <a:rPr lang="en-US" dirty="0" smtClean="0">
                <a:solidFill>
                  <a:schemeClr val="tx2"/>
                </a:solidFill>
              </a:rPr>
              <a:t>Calendar: What to share?</a:t>
            </a:r>
            <a:endParaRPr lang="en-US" dirty="0">
              <a:solidFill>
                <a:schemeClr val="tx2"/>
              </a:solidFill>
            </a:endParaRPr>
          </a:p>
        </p:txBody>
      </p:sp>
      <p:sp>
        <p:nvSpPr>
          <p:cNvPr id="3" name="Content Placeholder 2"/>
          <p:cNvSpPr>
            <a:spLocks noGrp="1"/>
          </p:cNvSpPr>
          <p:nvPr>
            <p:ph idx="1"/>
          </p:nvPr>
        </p:nvSpPr>
        <p:spPr>
          <a:ln>
            <a:noFill/>
          </a:ln>
        </p:spPr>
        <p:txBody>
          <a:bodyPr>
            <a:normAutofit/>
          </a:bodyPr>
          <a:lstStyle/>
          <a:p>
            <a:pPr>
              <a:buFont typeface="Arial" charset="0"/>
              <a:buChar char="•"/>
            </a:pPr>
            <a:r>
              <a:rPr lang="en-US" dirty="0" smtClean="0">
                <a:solidFill>
                  <a:schemeClr val="tx2"/>
                </a:solidFill>
              </a:rPr>
              <a:t> Events:  Events that are added only show up on the calendar (not on the materials page or in the gradebook).  Events could include reminders about your course or used as the daily agenda.  Usually, events are used for sharing information that isn’t graded.</a:t>
            </a:r>
          </a:p>
          <a:p>
            <a:pPr>
              <a:buFont typeface="Arial" charset="0"/>
              <a:buChar char="•"/>
            </a:pPr>
            <a:r>
              <a:rPr lang="en-US" dirty="0" smtClean="0">
                <a:solidFill>
                  <a:schemeClr val="tx2"/>
                </a:solidFill>
              </a:rPr>
              <a:t> Assignments/Tests &amp; Quizzes/Discussions:  You must include a due date when these are created to show up on your calendar.  These three categories will also show up on the material page and you have the option of grading them or not.</a:t>
            </a:r>
            <a:endParaRPr lang="en-US" dirty="0">
              <a:solidFill>
                <a:schemeClr val="tx2"/>
              </a:solidFill>
            </a:endParaRPr>
          </a:p>
        </p:txBody>
      </p:sp>
      <p:pic>
        <p:nvPicPr>
          <p:cNvPr id="4" name="Picture 3"/>
          <p:cNvPicPr>
            <a:picLocks noChangeAspect="1"/>
          </p:cNvPicPr>
          <p:nvPr/>
        </p:nvPicPr>
        <p:blipFill>
          <a:blip r:embed="rId2"/>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2312971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0014" y="286604"/>
            <a:ext cx="6236746" cy="1133405"/>
          </a:xfrm>
          <a:noFill/>
        </p:spPr>
        <p:txBody>
          <a:bodyPr/>
          <a:lstStyle/>
          <a:p>
            <a:r>
              <a:rPr lang="en-US" dirty="0" smtClean="0">
                <a:solidFill>
                  <a:schemeClr val="tx2"/>
                </a:solidFill>
              </a:rPr>
              <a:t>Calendar: A closer look….</a:t>
            </a:r>
            <a:endParaRPr lang="en-US" dirty="0">
              <a:solidFill>
                <a:schemeClr val="tx2"/>
              </a:solidFill>
            </a:endParaRPr>
          </a:p>
        </p:txBody>
      </p:sp>
      <p:sp>
        <p:nvSpPr>
          <p:cNvPr id="3" name="Content Placeholder 2"/>
          <p:cNvSpPr>
            <a:spLocks noGrp="1"/>
          </p:cNvSpPr>
          <p:nvPr>
            <p:ph idx="1"/>
          </p:nvPr>
        </p:nvSpPr>
        <p:spPr/>
        <p:txBody>
          <a:bodyPr/>
          <a:lstStyle/>
          <a:p>
            <a:pPr marL="0" indent="0">
              <a:buNone/>
            </a:pPr>
            <a:r>
              <a:rPr lang="en-US" dirty="0">
                <a:solidFill>
                  <a:schemeClr val="tx2"/>
                </a:solidFill>
              </a:rPr>
              <a:t>Click the link to play a short </a:t>
            </a:r>
            <a:r>
              <a:rPr lang="en-US" dirty="0" smtClean="0">
                <a:solidFill>
                  <a:schemeClr val="tx2"/>
                </a:solidFill>
              </a:rPr>
              <a:t>video</a:t>
            </a:r>
            <a:endParaRPr lang="en-US" dirty="0" smtClean="0">
              <a:solidFill>
                <a:schemeClr val="tx2"/>
              </a:solidFill>
              <a:hlinkClick r:id="rId3"/>
            </a:endParaRPr>
          </a:p>
          <a:p>
            <a:pPr>
              <a:buFont typeface="Arial" charset="0"/>
              <a:buChar char="•"/>
            </a:pPr>
            <a:r>
              <a:rPr lang="en-US" dirty="0" smtClean="0">
                <a:solidFill>
                  <a:schemeClr val="tx2"/>
                </a:solidFill>
                <a:hlinkClick r:id="rId3"/>
              </a:rPr>
              <a:t> Adding Events</a:t>
            </a:r>
            <a:endParaRPr lang="en-US" dirty="0" smtClean="0">
              <a:solidFill>
                <a:schemeClr val="tx2"/>
              </a:solidFill>
            </a:endParaRPr>
          </a:p>
          <a:p>
            <a:pPr>
              <a:buFont typeface="Arial" charset="0"/>
              <a:buChar char="•"/>
            </a:pPr>
            <a:r>
              <a:rPr lang="en-US" dirty="0" smtClean="0">
                <a:solidFill>
                  <a:schemeClr val="tx2"/>
                </a:solidFill>
                <a:hlinkClick r:id="rId4"/>
              </a:rPr>
              <a:t> Calendar View in APP</a:t>
            </a:r>
            <a:endParaRPr lang="en-US" dirty="0" smtClean="0">
              <a:solidFill>
                <a:schemeClr val="tx2"/>
              </a:solidFill>
            </a:endParaRPr>
          </a:p>
          <a:p>
            <a:endParaRPr lang="en-US" dirty="0"/>
          </a:p>
        </p:txBody>
      </p:sp>
      <p:pic>
        <p:nvPicPr>
          <p:cNvPr id="4" name="Picture 3"/>
          <p:cNvPicPr>
            <a:picLocks noChangeAspect="1"/>
          </p:cNvPicPr>
          <p:nvPr/>
        </p:nvPicPr>
        <p:blipFill>
          <a:blip r:embed="rId5"/>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2940709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401" y="2148255"/>
            <a:ext cx="9202160" cy="3389312"/>
          </a:xfrm>
        </p:spPr>
        <p:txBody>
          <a:bodyPr vert="horz" lIns="91440" tIns="45720" rIns="91440" bIns="45720" rtlCol="0" anchor="t">
            <a:normAutofit/>
          </a:bodyPr>
          <a:lstStyle/>
          <a:p>
            <a:r>
              <a:rPr lang="en-US" dirty="0">
                <a:solidFill>
                  <a:schemeClr val="tx2"/>
                </a:solidFill>
              </a:rPr>
              <a:t>Deepening </a:t>
            </a:r>
            <a:r>
              <a:rPr lang="en-US" dirty="0" smtClean="0">
                <a:solidFill>
                  <a:schemeClr val="tx2"/>
                </a:solidFill>
              </a:rPr>
              <a:t>Learning - </a:t>
            </a:r>
            <a:r>
              <a:rPr lang="en-US" dirty="0">
                <a:solidFill>
                  <a:schemeClr val="tx2"/>
                </a:solidFill>
              </a:rPr>
              <a:t>Innovative Practice</a:t>
            </a:r>
          </a:p>
          <a:p>
            <a:r>
              <a:rPr lang="en-US" dirty="0">
                <a:solidFill>
                  <a:schemeClr val="tx2"/>
                </a:solidFill>
              </a:rPr>
              <a:t>Cultivating a Collaborative </a:t>
            </a:r>
            <a:r>
              <a:rPr lang="en-US" dirty="0" smtClean="0">
                <a:solidFill>
                  <a:schemeClr val="tx2"/>
                </a:solidFill>
              </a:rPr>
              <a:t>Culture - </a:t>
            </a:r>
            <a:r>
              <a:rPr lang="en-US" dirty="0">
                <a:solidFill>
                  <a:schemeClr val="tx2"/>
                </a:solidFill>
              </a:rPr>
              <a:t>Capacity Building</a:t>
            </a:r>
          </a:p>
          <a:p>
            <a:r>
              <a:rPr lang="en-US" dirty="0">
                <a:solidFill>
                  <a:schemeClr val="tx2"/>
                </a:solidFill>
              </a:rPr>
              <a:t>Focusing </a:t>
            </a:r>
            <a:r>
              <a:rPr lang="en-US" dirty="0" smtClean="0">
                <a:solidFill>
                  <a:schemeClr val="tx2"/>
                </a:solidFill>
              </a:rPr>
              <a:t>Direction - </a:t>
            </a:r>
            <a:r>
              <a:rPr lang="en-US" dirty="0">
                <a:solidFill>
                  <a:schemeClr val="tx2"/>
                </a:solidFill>
              </a:rPr>
              <a:t>Clarity of Strategy</a:t>
            </a:r>
          </a:p>
          <a:p>
            <a:endParaRPr lang="en-US" dirty="0">
              <a:solidFill>
                <a:schemeClr val="tx2"/>
              </a:solidFill>
            </a:endParaRPr>
          </a:p>
        </p:txBody>
      </p:sp>
      <p:pic>
        <p:nvPicPr>
          <p:cNvPr id="4" name="Picture 3" descr="115772_orig.jpg"/>
          <p:cNvPicPr>
            <a:picLocks noChangeAspect="1"/>
          </p:cNvPicPr>
          <p:nvPr/>
        </p:nvPicPr>
        <p:blipFill>
          <a:blip r:embed="rId3"/>
          <a:stretch>
            <a:fillRect/>
          </a:stretch>
        </p:blipFill>
        <p:spPr>
          <a:xfrm>
            <a:off x="404401" y="371036"/>
            <a:ext cx="5905450" cy="1253445"/>
          </a:xfrm>
          <a:prstGeom prst="rect">
            <a:avLst/>
          </a:prstGeom>
        </p:spPr>
      </p:pic>
    </p:spTree>
    <p:extLst>
      <p:ext uri="{BB962C8B-B14F-4D97-AF65-F5344CB8AC3E}">
        <p14:creationId xmlns:p14="http://schemas.microsoft.com/office/powerpoint/2010/main" val="3240290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3195" y="403412"/>
            <a:ext cx="6958405" cy="1027355"/>
          </a:xfrm>
          <a:noFill/>
        </p:spPr>
        <p:txBody>
          <a:bodyPr/>
          <a:lstStyle/>
          <a:p>
            <a:r>
              <a:rPr lang="en-US" dirty="0" smtClean="0">
                <a:solidFill>
                  <a:schemeClr val="tx2"/>
                </a:solidFill>
              </a:rPr>
              <a:t>Calendar: Skills To Practice</a:t>
            </a:r>
            <a:endParaRPr lang="en-US" dirty="0">
              <a:solidFill>
                <a:schemeClr val="tx2"/>
              </a:solidFill>
            </a:endParaRPr>
          </a:p>
        </p:txBody>
      </p:sp>
      <p:sp>
        <p:nvSpPr>
          <p:cNvPr id="3" name="Content Placeholder 2"/>
          <p:cNvSpPr>
            <a:spLocks noGrp="1"/>
          </p:cNvSpPr>
          <p:nvPr>
            <p:ph idx="1"/>
          </p:nvPr>
        </p:nvSpPr>
        <p:spPr>
          <a:xfrm>
            <a:off x="345012" y="2000922"/>
            <a:ext cx="8465502" cy="3727325"/>
          </a:xfrm>
        </p:spPr>
        <p:txBody>
          <a:bodyPr>
            <a:normAutofit fontScale="55000" lnSpcReduction="20000"/>
          </a:bodyPr>
          <a:lstStyle/>
          <a:p>
            <a:pPr>
              <a:buFont typeface="Arial" charset="0"/>
              <a:buChar char="•"/>
            </a:pPr>
            <a:r>
              <a:rPr lang="en-US" sz="5100" dirty="0" smtClean="0">
                <a:solidFill>
                  <a:schemeClr val="tx2"/>
                </a:solidFill>
              </a:rPr>
              <a:t> Add an event</a:t>
            </a:r>
          </a:p>
          <a:p>
            <a:pPr>
              <a:buFont typeface="Arial" charset="0"/>
              <a:buChar char="•"/>
            </a:pPr>
            <a:r>
              <a:rPr lang="en-US" sz="5100" dirty="0" smtClean="0">
                <a:solidFill>
                  <a:schemeClr val="tx2"/>
                </a:solidFill>
              </a:rPr>
              <a:t> Add an assignment and include a due date to make sure it shows on the calendar.</a:t>
            </a:r>
          </a:p>
          <a:p>
            <a:pPr>
              <a:buFont typeface="Arial" charset="0"/>
              <a:buChar char="•"/>
            </a:pPr>
            <a:r>
              <a:rPr lang="en-US" sz="5100" dirty="0" smtClean="0">
                <a:solidFill>
                  <a:schemeClr val="tx2"/>
                </a:solidFill>
              </a:rPr>
              <a:t> Add a Test/Quiz and </a:t>
            </a:r>
            <a:r>
              <a:rPr lang="en-US" sz="5100" dirty="0">
                <a:solidFill>
                  <a:schemeClr val="tx2"/>
                </a:solidFill>
              </a:rPr>
              <a:t>include a due date to make sure it shows on the calendar.</a:t>
            </a:r>
          </a:p>
          <a:p>
            <a:pPr>
              <a:buFont typeface="Arial" charset="0"/>
              <a:buChar char="•"/>
            </a:pPr>
            <a:r>
              <a:rPr lang="en-US" sz="5100" dirty="0" smtClean="0">
                <a:solidFill>
                  <a:schemeClr val="tx2"/>
                </a:solidFill>
              </a:rPr>
              <a:t> Add a discussion and </a:t>
            </a:r>
            <a:r>
              <a:rPr lang="en-US" sz="5100" dirty="0">
                <a:solidFill>
                  <a:schemeClr val="tx2"/>
                </a:solidFill>
              </a:rPr>
              <a:t>include a due date to make sure it shows on the calendar</a:t>
            </a:r>
            <a:r>
              <a:rPr lang="en-US" sz="5100" dirty="0" smtClean="0">
                <a:solidFill>
                  <a:schemeClr val="tx2"/>
                </a:solidFill>
              </a:rPr>
              <a:t>.</a:t>
            </a:r>
          </a:p>
          <a:p>
            <a:pPr>
              <a:buFont typeface="Arial" charset="0"/>
              <a:buChar char="•"/>
            </a:pPr>
            <a:r>
              <a:rPr lang="en-US" sz="5100" dirty="0" smtClean="0">
                <a:solidFill>
                  <a:schemeClr val="tx2"/>
                </a:solidFill>
              </a:rPr>
              <a:t> Import/Export other calendars</a:t>
            </a:r>
          </a:p>
          <a:p>
            <a:pPr>
              <a:buFont typeface="Arial" charset="0"/>
              <a:buChar char="•"/>
            </a:pPr>
            <a:r>
              <a:rPr lang="en-US" sz="5100" dirty="0" smtClean="0">
                <a:solidFill>
                  <a:schemeClr val="tx2"/>
                </a:solidFill>
                <a:hlinkClick r:id="rId3"/>
              </a:rPr>
              <a:t> Link to Schoology Help Page</a:t>
            </a:r>
            <a:endParaRPr lang="en-US" sz="5100" dirty="0">
              <a:solidFill>
                <a:schemeClr val="tx2"/>
              </a:solidFill>
            </a:endParaRPr>
          </a:p>
          <a:p>
            <a:endParaRPr lang="en-US" dirty="0"/>
          </a:p>
        </p:txBody>
      </p:sp>
      <p:pic>
        <p:nvPicPr>
          <p:cNvPr id="4" name="Picture 3"/>
          <p:cNvPicPr>
            <a:picLocks noChangeAspect="1"/>
          </p:cNvPicPr>
          <p:nvPr/>
        </p:nvPicPr>
        <p:blipFill>
          <a:blip r:embed="rId4"/>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12156587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8649" y="286604"/>
            <a:ext cx="6398110" cy="1090375"/>
          </a:xfrm>
        </p:spPr>
        <p:txBody>
          <a:bodyPr/>
          <a:lstStyle/>
          <a:p>
            <a:r>
              <a:rPr lang="en-US" dirty="0" smtClean="0">
                <a:solidFill>
                  <a:schemeClr val="tx2"/>
                </a:solidFill>
              </a:rPr>
              <a:t>More resources</a:t>
            </a:r>
            <a:endParaRPr lang="en-US" dirty="0">
              <a:solidFill>
                <a:schemeClr val="tx2"/>
              </a:solidFill>
            </a:endParaRPr>
          </a:p>
        </p:txBody>
      </p:sp>
      <p:sp>
        <p:nvSpPr>
          <p:cNvPr id="3" name="Content Placeholder 2"/>
          <p:cNvSpPr>
            <a:spLocks noGrp="1"/>
          </p:cNvSpPr>
          <p:nvPr>
            <p:ph idx="1"/>
          </p:nvPr>
        </p:nvSpPr>
        <p:spPr/>
        <p:txBody>
          <a:bodyPr vert="horz" lIns="91440" tIns="45720" rIns="91440" bIns="45720" rtlCol="0" anchor="t">
            <a:normAutofit/>
          </a:bodyPr>
          <a:lstStyle/>
          <a:p>
            <a:pPr>
              <a:buFont typeface="Arial" charset="0"/>
              <a:buChar char="•"/>
            </a:pPr>
            <a:r>
              <a:rPr lang="en-US" dirty="0" smtClean="0">
                <a:solidFill>
                  <a:schemeClr val="tx2"/>
                </a:solidFill>
                <a:hlinkClick r:id="rId3"/>
              </a:rPr>
              <a:t> Troy Schoology FAQ</a:t>
            </a:r>
            <a:r>
              <a:rPr lang="en-US" dirty="0" smtClean="0">
                <a:solidFill>
                  <a:schemeClr val="tx2"/>
                </a:solidFill>
              </a:rPr>
              <a:t> – Renaming classes, archiving old classes, copying over new classes, linking classes, user roles, </a:t>
            </a:r>
            <a:endParaRPr lang="en-US" dirty="0">
              <a:solidFill>
                <a:schemeClr val="tx2"/>
              </a:solidFill>
            </a:endParaRPr>
          </a:p>
          <a:p>
            <a:pPr>
              <a:buFont typeface="Arial" charset="0"/>
              <a:buChar char="•"/>
            </a:pPr>
            <a:r>
              <a:rPr lang="en-US" dirty="0" smtClean="0">
                <a:solidFill>
                  <a:schemeClr val="tx2"/>
                </a:solidFill>
              </a:rPr>
              <a:t> Back </a:t>
            </a:r>
            <a:r>
              <a:rPr lang="en-US" dirty="0">
                <a:solidFill>
                  <a:schemeClr val="tx2"/>
                </a:solidFill>
              </a:rPr>
              <a:t>Channel - </a:t>
            </a:r>
            <a:r>
              <a:rPr lang="en-US" dirty="0">
                <a:solidFill>
                  <a:schemeClr val="tx2"/>
                </a:solidFill>
                <a:hlinkClick r:id="rId4"/>
              </a:rPr>
              <a:t>https://</a:t>
            </a:r>
            <a:r>
              <a:rPr lang="en-US" dirty="0" err="1">
                <a:solidFill>
                  <a:schemeClr val="tx2"/>
                </a:solidFill>
                <a:hlinkClick r:id="rId4"/>
              </a:rPr>
              <a:t>todaysmeet.com</a:t>
            </a:r>
            <a:r>
              <a:rPr lang="en-US" dirty="0">
                <a:solidFill>
                  <a:schemeClr val="tx2"/>
                </a:solidFill>
                <a:hlinkClick r:id="rId4"/>
              </a:rPr>
              <a:t>/</a:t>
            </a:r>
            <a:r>
              <a:rPr lang="en-US" dirty="0" err="1">
                <a:solidFill>
                  <a:schemeClr val="tx2"/>
                </a:solidFill>
                <a:hlinkClick r:id="rId4"/>
              </a:rPr>
              <a:t>tsdschoology</a:t>
            </a:r>
            <a:endParaRPr lang="en-US" dirty="0">
              <a:solidFill>
                <a:schemeClr val="tx2"/>
              </a:solidFill>
            </a:endParaRPr>
          </a:p>
          <a:p>
            <a:pPr>
              <a:buFont typeface="Arial" charset="0"/>
              <a:buChar char="•"/>
            </a:pPr>
            <a:r>
              <a:rPr lang="en-US" dirty="0" smtClean="0">
                <a:solidFill>
                  <a:schemeClr val="tx2"/>
                </a:solidFill>
                <a:hlinkClick r:id="rId5"/>
              </a:rPr>
              <a:t> Absent </a:t>
            </a:r>
            <a:r>
              <a:rPr lang="en-US" dirty="0">
                <a:solidFill>
                  <a:schemeClr val="tx2"/>
                </a:solidFill>
                <a:hlinkClick r:id="rId5"/>
              </a:rPr>
              <a:t>/ </a:t>
            </a:r>
            <a:r>
              <a:rPr lang="en-US" dirty="0" smtClean="0">
                <a:solidFill>
                  <a:schemeClr val="tx2"/>
                </a:solidFill>
                <a:hlinkClick r:id="rId5"/>
              </a:rPr>
              <a:t>Missing</a:t>
            </a:r>
            <a:endParaRPr lang="en-US" dirty="0">
              <a:solidFill>
                <a:schemeClr val="tx2"/>
              </a:solidFill>
            </a:endParaRPr>
          </a:p>
          <a:p>
            <a:pPr>
              <a:buFont typeface="Arial" charset="0"/>
              <a:buChar char="•"/>
            </a:pPr>
            <a:r>
              <a:rPr lang="en-US" dirty="0" smtClean="0">
                <a:solidFill>
                  <a:schemeClr val="tx2"/>
                </a:solidFill>
                <a:hlinkClick r:id="rId6"/>
              </a:rPr>
              <a:t> Enterprise v</a:t>
            </a:r>
            <a:r>
              <a:rPr lang="en-US" dirty="0">
                <a:solidFill>
                  <a:schemeClr val="tx2"/>
                </a:solidFill>
                <a:hlinkClick r:id="rId6"/>
              </a:rPr>
              <a:t>. </a:t>
            </a:r>
            <a:r>
              <a:rPr lang="en-US" dirty="0" smtClean="0">
                <a:solidFill>
                  <a:schemeClr val="tx2"/>
                </a:solidFill>
                <a:hlinkClick r:id="rId6"/>
              </a:rPr>
              <a:t>Basic</a:t>
            </a:r>
            <a:endParaRPr lang="en-US" dirty="0" smtClean="0">
              <a:solidFill>
                <a:schemeClr val="tx2"/>
              </a:solidFill>
            </a:endParaRPr>
          </a:p>
          <a:p>
            <a:pPr>
              <a:buFont typeface="Arial" charset="0"/>
              <a:buChar char="•"/>
            </a:pPr>
            <a:endParaRPr lang="en-US" dirty="0">
              <a:solidFill>
                <a:schemeClr val="tx2"/>
              </a:solidFill>
            </a:endParaRPr>
          </a:p>
          <a:p>
            <a:pPr>
              <a:buFont typeface="Arial" charset="0"/>
              <a:buChar char="•"/>
            </a:pPr>
            <a:r>
              <a:rPr lang="en-US" dirty="0" smtClean="0">
                <a:solidFill>
                  <a:schemeClr val="tx2"/>
                </a:solidFill>
              </a:rPr>
              <a:t> Things I need to address – footnotes, user roles, user pictures, parent logins, attendance</a:t>
            </a:r>
            <a:endParaRPr lang="en-US" dirty="0">
              <a:solidFill>
                <a:schemeClr val="tx2"/>
              </a:solidFill>
            </a:endParaRPr>
          </a:p>
        </p:txBody>
      </p:sp>
      <p:pic>
        <p:nvPicPr>
          <p:cNvPr id="4" name="Picture 3"/>
          <p:cNvPicPr>
            <a:picLocks noChangeAspect="1"/>
          </p:cNvPicPr>
          <p:nvPr/>
        </p:nvPicPr>
        <p:blipFill>
          <a:blip r:embed="rId7"/>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40952329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8649" y="286604"/>
            <a:ext cx="6398110" cy="1090375"/>
          </a:xfrm>
        </p:spPr>
        <p:txBody>
          <a:bodyPr/>
          <a:lstStyle/>
          <a:p>
            <a:r>
              <a:rPr lang="en-US" dirty="0" smtClean="0">
                <a:solidFill>
                  <a:schemeClr val="tx2"/>
                </a:solidFill>
              </a:rPr>
              <a:t>Quick Questions</a:t>
            </a:r>
            <a:endParaRPr lang="en-US" dirty="0">
              <a:solidFill>
                <a:schemeClr val="tx2"/>
              </a:solidFill>
            </a:endParaRPr>
          </a:p>
        </p:txBody>
      </p:sp>
      <p:sp>
        <p:nvSpPr>
          <p:cNvPr id="3" name="Content Placeholder 2"/>
          <p:cNvSpPr>
            <a:spLocks noGrp="1"/>
          </p:cNvSpPr>
          <p:nvPr>
            <p:ph idx="1"/>
          </p:nvPr>
        </p:nvSpPr>
        <p:spPr/>
        <p:txBody>
          <a:bodyPr vert="horz" lIns="91440" tIns="45720" rIns="91440" bIns="45720" rtlCol="0" anchor="t">
            <a:normAutofit/>
          </a:bodyPr>
          <a:lstStyle/>
          <a:p>
            <a:pPr>
              <a:buFont typeface="Arial" charset="0"/>
              <a:buChar char="•"/>
            </a:pPr>
            <a:r>
              <a:rPr lang="en-US" dirty="0" smtClean="0">
                <a:solidFill>
                  <a:schemeClr val="tx2"/>
                </a:solidFill>
              </a:rPr>
              <a:t> Can you take attendance on Schoology and have it sync?  Not yet.</a:t>
            </a:r>
          </a:p>
          <a:p>
            <a:pPr>
              <a:buFont typeface="Arial" charset="0"/>
              <a:buChar char="•"/>
            </a:pPr>
            <a:r>
              <a:rPr lang="en-US" dirty="0">
                <a:solidFill>
                  <a:schemeClr val="tx2"/>
                </a:solidFill>
              </a:rPr>
              <a:t> </a:t>
            </a:r>
            <a:r>
              <a:rPr lang="en-US" dirty="0" smtClean="0">
                <a:solidFill>
                  <a:schemeClr val="tx2"/>
                </a:solidFill>
              </a:rPr>
              <a:t>Can you rename your courses? No, it’s tied to our data processing system.</a:t>
            </a:r>
          </a:p>
          <a:p>
            <a:pPr>
              <a:buFont typeface="Arial" charset="0"/>
              <a:buChar char="•"/>
            </a:pPr>
            <a:r>
              <a:rPr lang="en-US" dirty="0" smtClean="0">
                <a:solidFill>
                  <a:schemeClr val="tx2"/>
                </a:solidFill>
              </a:rPr>
              <a:t> Will pictures be automatically added?  Working on it.</a:t>
            </a:r>
          </a:p>
          <a:p>
            <a:pPr>
              <a:buFont typeface="Arial" charset="0"/>
              <a:buChar char="•"/>
            </a:pPr>
            <a:r>
              <a:rPr lang="en-US" dirty="0">
                <a:solidFill>
                  <a:schemeClr val="tx2"/>
                </a:solidFill>
              </a:rPr>
              <a:t> </a:t>
            </a:r>
            <a:r>
              <a:rPr lang="en-US" dirty="0" smtClean="0">
                <a:solidFill>
                  <a:schemeClr val="tx2"/>
                </a:solidFill>
              </a:rPr>
              <a:t>If my permissions are incorrect or I want to add someone to my class what can I do?  Email Ron Keoleian.</a:t>
            </a:r>
          </a:p>
          <a:p>
            <a:pPr>
              <a:buFont typeface="Arial" charset="0"/>
              <a:buChar char="•"/>
            </a:pPr>
            <a:r>
              <a:rPr lang="en-US" dirty="0" smtClean="0">
                <a:solidFill>
                  <a:schemeClr val="tx2"/>
                </a:solidFill>
              </a:rPr>
              <a:t> Do I have to give parents access to my Schoology page? No.</a:t>
            </a:r>
            <a:endParaRPr lang="en-US" dirty="0">
              <a:solidFill>
                <a:schemeClr val="tx2"/>
              </a:solidFill>
            </a:endParaRPr>
          </a:p>
          <a:p>
            <a:pPr>
              <a:buFont typeface="Arial" charset="0"/>
              <a:buChar char="•"/>
            </a:pPr>
            <a:r>
              <a:rPr lang="en-US" dirty="0" smtClean="0">
                <a:solidFill>
                  <a:schemeClr val="tx2"/>
                </a:solidFill>
              </a:rPr>
              <a:t>  What do I have to do contractually?  The Union and Central Office will be emailing out a LOA.</a:t>
            </a:r>
            <a:endParaRPr lang="en-US" dirty="0">
              <a:solidFill>
                <a:schemeClr val="tx2"/>
              </a:solidFill>
            </a:endParaRPr>
          </a:p>
        </p:txBody>
      </p:sp>
      <p:pic>
        <p:nvPicPr>
          <p:cNvPr id="4" name="Picture 3"/>
          <p:cNvPicPr>
            <a:picLocks noChangeAspect="1"/>
          </p:cNvPicPr>
          <p:nvPr/>
        </p:nvPicPr>
        <p:blipFill>
          <a:blip r:embed="rId3"/>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2138019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8649" y="286604"/>
            <a:ext cx="6398110" cy="1090375"/>
          </a:xfrm>
        </p:spPr>
        <p:txBody>
          <a:bodyPr/>
          <a:lstStyle/>
          <a:p>
            <a:r>
              <a:rPr lang="en-US" dirty="0" smtClean="0">
                <a:solidFill>
                  <a:schemeClr val="tx2"/>
                </a:solidFill>
              </a:rPr>
              <a:t>Other things you can do…</a:t>
            </a:r>
            <a:endParaRPr lang="en-US" dirty="0">
              <a:solidFill>
                <a:schemeClr val="tx2"/>
              </a:solidFill>
            </a:endParaRPr>
          </a:p>
        </p:txBody>
      </p:sp>
      <p:sp>
        <p:nvSpPr>
          <p:cNvPr id="3" name="Content Placeholder 2"/>
          <p:cNvSpPr>
            <a:spLocks noGrp="1"/>
          </p:cNvSpPr>
          <p:nvPr>
            <p:ph idx="1"/>
          </p:nvPr>
        </p:nvSpPr>
        <p:spPr/>
        <p:txBody>
          <a:bodyPr vert="horz" lIns="91440" tIns="45720" rIns="91440" bIns="45720" rtlCol="0" anchor="t">
            <a:normAutofit fontScale="92500" lnSpcReduction="10000"/>
          </a:bodyPr>
          <a:lstStyle/>
          <a:p>
            <a:pPr>
              <a:buFont typeface="Arial" charset="0"/>
              <a:buChar char="•"/>
            </a:pPr>
            <a:r>
              <a:rPr lang="en-US" dirty="0" smtClean="0">
                <a:solidFill>
                  <a:schemeClr val="tx2"/>
                </a:solidFill>
                <a:hlinkClick r:id="rId3"/>
              </a:rPr>
              <a:t> </a:t>
            </a:r>
            <a:r>
              <a:rPr lang="en-US" dirty="0" smtClean="0">
                <a:solidFill>
                  <a:schemeClr val="tx2"/>
                </a:solidFill>
              </a:rPr>
              <a:t>Blogging</a:t>
            </a:r>
          </a:p>
          <a:p>
            <a:pPr>
              <a:buFont typeface="Arial" charset="0"/>
              <a:buChar char="•"/>
            </a:pPr>
            <a:r>
              <a:rPr lang="en-US" dirty="0">
                <a:solidFill>
                  <a:schemeClr val="tx2"/>
                </a:solidFill>
              </a:rPr>
              <a:t> </a:t>
            </a:r>
            <a:r>
              <a:rPr lang="en-US" dirty="0" smtClean="0">
                <a:solidFill>
                  <a:schemeClr val="tx2"/>
                </a:solidFill>
              </a:rPr>
              <a:t>Portfolios</a:t>
            </a:r>
          </a:p>
          <a:p>
            <a:pPr>
              <a:buFont typeface="Arial" charset="0"/>
              <a:buChar char="•"/>
            </a:pPr>
            <a:r>
              <a:rPr lang="en-US" dirty="0" smtClean="0">
                <a:solidFill>
                  <a:schemeClr val="tx2"/>
                </a:solidFill>
              </a:rPr>
              <a:t> Rubrics</a:t>
            </a:r>
          </a:p>
          <a:p>
            <a:pPr>
              <a:buFont typeface="Arial" charset="0"/>
              <a:buChar char="•"/>
            </a:pPr>
            <a:r>
              <a:rPr lang="en-US" dirty="0">
                <a:solidFill>
                  <a:schemeClr val="tx2"/>
                </a:solidFill>
              </a:rPr>
              <a:t> </a:t>
            </a:r>
            <a:r>
              <a:rPr lang="en-US" dirty="0" smtClean="0">
                <a:solidFill>
                  <a:schemeClr val="tx2"/>
                </a:solidFill>
              </a:rPr>
              <a:t>Add in other apps to work with Schoology – </a:t>
            </a:r>
            <a:r>
              <a:rPr lang="en-US" dirty="0" err="1" smtClean="0">
                <a:solidFill>
                  <a:schemeClr val="tx2"/>
                </a:solidFill>
              </a:rPr>
              <a:t>Turnitin</a:t>
            </a:r>
            <a:r>
              <a:rPr lang="en-US" dirty="0" smtClean="0">
                <a:solidFill>
                  <a:schemeClr val="tx2"/>
                </a:solidFill>
              </a:rPr>
              <a:t>, Office, Khan, etc. Put in a ticket and we’ll add the app you want to every Schoology account.</a:t>
            </a:r>
          </a:p>
          <a:p>
            <a:pPr>
              <a:buFont typeface="Arial" charset="0"/>
              <a:buChar char="•"/>
            </a:pPr>
            <a:r>
              <a:rPr lang="en-US" dirty="0" smtClean="0">
                <a:solidFill>
                  <a:schemeClr val="tx2"/>
                </a:solidFill>
              </a:rPr>
              <a:t> Badges</a:t>
            </a:r>
          </a:p>
          <a:p>
            <a:pPr>
              <a:buFont typeface="Arial" charset="0"/>
              <a:buChar char="•"/>
            </a:pPr>
            <a:r>
              <a:rPr lang="en-US" dirty="0" smtClean="0">
                <a:solidFill>
                  <a:schemeClr val="tx2"/>
                </a:solidFill>
              </a:rPr>
              <a:t> Use it as your students assignment book</a:t>
            </a:r>
          </a:p>
          <a:p>
            <a:pPr>
              <a:buFont typeface="Arial" charset="0"/>
              <a:buChar char="•"/>
            </a:pPr>
            <a:r>
              <a:rPr lang="en-US" dirty="0" smtClean="0">
                <a:solidFill>
                  <a:schemeClr val="tx2"/>
                </a:solidFill>
              </a:rPr>
              <a:t> Learning Objectives</a:t>
            </a:r>
          </a:p>
          <a:p>
            <a:pPr>
              <a:buFont typeface="Arial" charset="0"/>
              <a:buChar char="•"/>
            </a:pPr>
            <a:r>
              <a:rPr lang="en-US" dirty="0" smtClean="0">
                <a:solidFill>
                  <a:schemeClr val="tx2"/>
                </a:solidFill>
              </a:rPr>
              <a:t> </a:t>
            </a:r>
            <a:r>
              <a:rPr lang="en-US" dirty="0" err="1" smtClean="0">
                <a:solidFill>
                  <a:schemeClr val="tx2"/>
                </a:solidFill>
              </a:rPr>
              <a:t>Examview</a:t>
            </a:r>
            <a:r>
              <a:rPr lang="en-US" dirty="0" smtClean="0">
                <a:solidFill>
                  <a:schemeClr val="tx2"/>
                </a:solidFill>
              </a:rPr>
              <a:t> Tests</a:t>
            </a:r>
          </a:p>
          <a:p>
            <a:pPr>
              <a:buFont typeface="Arial" charset="0"/>
              <a:buChar char="•"/>
            </a:pPr>
            <a:r>
              <a:rPr lang="en-US" dirty="0" smtClean="0">
                <a:solidFill>
                  <a:schemeClr val="tx2"/>
                </a:solidFill>
              </a:rPr>
              <a:t> You’ll be able to talk about this in Advanced Schoology tomorrow.</a:t>
            </a:r>
          </a:p>
          <a:p>
            <a:pPr>
              <a:buFont typeface="Arial" charset="0"/>
              <a:buChar char="•"/>
            </a:pPr>
            <a:endParaRPr lang="en-US" dirty="0">
              <a:solidFill>
                <a:schemeClr val="tx2"/>
              </a:solidFill>
            </a:endParaRPr>
          </a:p>
        </p:txBody>
      </p:sp>
      <p:pic>
        <p:nvPicPr>
          <p:cNvPr id="4" name="Picture 3"/>
          <p:cNvPicPr>
            <a:picLocks noChangeAspect="1"/>
          </p:cNvPicPr>
          <p:nvPr/>
        </p:nvPicPr>
        <p:blipFill>
          <a:blip r:embed="rId4"/>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20946132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8649" y="286604"/>
            <a:ext cx="6398110" cy="1090375"/>
          </a:xfrm>
        </p:spPr>
        <p:txBody>
          <a:bodyPr/>
          <a:lstStyle/>
          <a:p>
            <a:r>
              <a:rPr lang="en-US" dirty="0" smtClean="0">
                <a:solidFill>
                  <a:schemeClr val="tx2"/>
                </a:solidFill>
              </a:rPr>
              <a:t>Support</a:t>
            </a:r>
            <a:endParaRPr lang="en-US" dirty="0">
              <a:solidFill>
                <a:schemeClr val="tx2"/>
              </a:solidFill>
            </a:endParaRPr>
          </a:p>
        </p:txBody>
      </p:sp>
      <p:sp>
        <p:nvSpPr>
          <p:cNvPr id="3" name="Content Placeholder 2"/>
          <p:cNvSpPr>
            <a:spLocks noGrp="1"/>
          </p:cNvSpPr>
          <p:nvPr>
            <p:ph idx="1"/>
          </p:nvPr>
        </p:nvSpPr>
        <p:spPr/>
        <p:txBody>
          <a:bodyPr vert="horz" lIns="91440" tIns="45720" rIns="91440" bIns="45720" rtlCol="0" anchor="t">
            <a:normAutofit/>
          </a:bodyPr>
          <a:lstStyle/>
          <a:p>
            <a:pPr>
              <a:buFont typeface="Arial" charset="0"/>
              <a:buChar char="•"/>
            </a:pPr>
            <a:r>
              <a:rPr lang="en-US" dirty="0" smtClean="0">
                <a:solidFill>
                  <a:schemeClr val="tx2"/>
                </a:solidFill>
                <a:hlinkClick r:id="rId3"/>
              </a:rPr>
              <a:t> Troy Schoology</a:t>
            </a:r>
            <a:endParaRPr lang="en-US" dirty="0" smtClean="0">
              <a:solidFill>
                <a:schemeClr val="tx2"/>
              </a:solidFill>
            </a:endParaRPr>
          </a:p>
          <a:p>
            <a:pPr>
              <a:buFont typeface="Arial" charset="0"/>
              <a:buChar char="•"/>
            </a:pPr>
            <a:r>
              <a:rPr lang="en-US" dirty="0">
                <a:solidFill>
                  <a:schemeClr val="tx2"/>
                </a:solidFill>
                <a:hlinkClick r:id="rId4"/>
              </a:rPr>
              <a:t> Schoology Help </a:t>
            </a:r>
            <a:r>
              <a:rPr lang="en-US" dirty="0" smtClean="0">
                <a:solidFill>
                  <a:schemeClr val="tx2"/>
                </a:solidFill>
                <a:hlinkClick r:id="rId4"/>
              </a:rPr>
              <a:t>Guides</a:t>
            </a:r>
            <a:endParaRPr lang="en-US" dirty="0">
              <a:solidFill>
                <a:schemeClr val="tx2"/>
              </a:solidFill>
            </a:endParaRPr>
          </a:p>
          <a:p>
            <a:pPr>
              <a:buFont typeface="Arial" charset="0"/>
              <a:buChar char="•"/>
            </a:pPr>
            <a:r>
              <a:rPr lang="en-US" dirty="0">
                <a:solidFill>
                  <a:schemeClr val="tx2"/>
                </a:solidFill>
              </a:rPr>
              <a:t> </a:t>
            </a:r>
            <a:r>
              <a:rPr lang="en-US" dirty="0" smtClean="0">
                <a:solidFill>
                  <a:schemeClr val="tx2"/>
                </a:solidFill>
                <a:hlinkClick r:id="rId5"/>
              </a:rPr>
              <a:t>Schoology Community</a:t>
            </a:r>
            <a:endParaRPr lang="en-US" dirty="0" smtClean="0">
              <a:solidFill>
                <a:schemeClr val="tx2"/>
              </a:solidFill>
            </a:endParaRPr>
          </a:p>
          <a:p>
            <a:pPr>
              <a:buFont typeface="Arial" charset="0"/>
              <a:buChar char="•"/>
            </a:pPr>
            <a:r>
              <a:rPr lang="en-US" dirty="0">
                <a:solidFill>
                  <a:schemeClr val="tx2"/>
                </a:solidFill>
              </a:rPr>
              <a:t> </a:t>
            </a:r>
            <a:r>
              <a:rPr lang="en-US" dirty="0" smtClean="0">
                <a:solidFill>
                  <a:schemeClr val="tx2"/>
                </a:solidFill>
                <a:hlinkClick r:id="rId6"/>
              </a:rPr>
              <a:t>Schoology Blog – Latest Updates</a:t>
            </a:r>
            <a:endParaRPr lang="en-US" dirty="0">
              <a:solidFill>
                <a:schemeClr val="tx2"/>
              </a:solidFill>
            </a:endParaRPr>
          </a:p>
        </p:txBody>
      </p:sp>
      <p:pic>
        <p:nvPicPr>
          <p:cNvPr id="4" name="Picture 3"/>
          <p:cNvPicPr>
            <a:picLocks noChangeAspect="1"/>
          </p:cNvPicPr>
          <p:nvPr/>
        </p:nvPicPr>
        <p:blipFill>
          <a:blip r:embed="rId7"/>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959162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8020" y="251829"/>
            <a:ext cx="7716837" cy="813178"/>
          </a:xfrm>
        </p:spPr>
        <p:txBody>
          <a:bodyPr/>
          <a:lstStyle/>
          <a:p>
            <a:pPr algn="ctr"/>
            <a:r>
              <a:rPr lang="en-US" dirty="0">
                <a:solidFill>
                  <a:srgbClr val="073779"/>
                </a:solidFill>
              </a:rPr>
              <a:t>Why Schoology?</a:t>
            </a:r>
          </a:p>
        </p:txBody>
      </p:sp>
      <p:sp>
        <p:nvSpPr>
          <p:cNvPr id="3" name="Text Placeholder 2"/>
          <p:cNvSpPr>
            <a:spLocks noGrp="1"/>
          </p:cNvSpPr>
          <p:nvPr>
            <p:ph idx="1"/>
          </p:nvPr>
        </p:nvSpPr>
        <p:spPr>
          <a:xfrm>
            <a:off x="131020" y="1619998"/>
            <a:ext cx="9113837" cy="4503190"/>
          </a:xfrm>
        </p:spPr>
        <p:txBody>
          <a:bodyPr vert="horz" lIns="91440" tIns="45720" rIns="91440" bIns="45720" rtlCol="0" anchor="t">
            <a:noAutofit/>
          </a:bodyPr>
          <a:lstStyle/>
          <a:p>
            <a:pPr marL="0" indent="0">
              <a:buNone/>
            </a:pPr>
            <a:r>
              <a:rPr lang="en-US" sz="2400" dirty="0">
                <a:solidFill>
                  <a:schemeClr val="tx2"/>
                </a:solidFill>
              </a:rPr>
              <a:t>- Ability to send information from any device to a central hub. </a:t>
            </a:r>
            <a:br>
              <a:rPr lang="en-US" sz="2400" dirty="0">
                <a:solidFill>
                  <a:schemeClr val="tx2"/>
                </a:solidFill>
              </a:rPr>
            </a:br>
            <a:r>
              <a:rPr lang="en-US" sz="2400" dirty="0">
                <a:solidFill>
                  <a:schemeClr val="tx2"/>
                </a:solidFill>
              </a:rPr>
              <a:t>- Assignments, assessments and projects can be turned in from any device.</a:t>
            </a:r>
            <a:br>
              <a:rPr lang="en-US" sz="2400" dirty="0">
                <a:solidFill>
                  <a:schemeClr val="tx2"/>
                </a:solidFill>
              </a:rPr>
            </a:br>
            <a:r>
              <a:rPr lang="en-US" sz="2400" dirty="0">
                <a:solidFill>
                  <a:schemeClr val="tx2"/>
                </a:solidFill>
              </a:rPr>
              <a:t>- Teachers and Schools are able to host content and files to students.</a:t>
            </a:r>
            <a:br>
              <a:rPr lang="en-US" sz="2400" dirty="0">
                <a:solidFill>
                  <a:schemeClr val="tx2"/>
                </a:solidFill>
              </a:rPr>
            </a:br>
            <a:r>
              <a:rPr lang="en-US" sz="2400" dirty="0">
                <a:solidFill>
                  <a:schemeClr val="tx2"/>
                </a:solidFill>
              </a:rPr>
              <a:t>- A calendar which can communicate upcoming assignments and important school events.</a:t>
            </a:r>
            <a:br>
              <a:rPr lang="en-US" sz="2400" dirty="0">
                <a:solidFill>
                  <a:schemeClr val="tx2"/>
                </a:solidFill>
              </a:rPr>
            </a:br>
            <a:r>
              <a:rPr lang="en-US" sz="2400" dirty="0">
                <a:solidFill>
                  <a:schemeClr val="tx2"/>
                </a:solidFill>
              </a:rPr>
              <a:t>- Integration with Office 365 and other Educational Applications within Schoology.</a:t>
            </a:r>
            <a:br>
              <a:rPr lang="en-US" sz="2400" dirty="0">
                <a:solidFill>
                  <a:schemeClr val="tx2"/>
                </a:solidFill>
              </a:rPr>
            </a:br>
            <a:r>
              <a:rPr lang="en-US" sz="2400" dirty="0">
                <a:solidFill>
                  <a:schemeClr val="tx2"/>
                </a:solidFill>
              </a:rPr>
              <a:t>- Safe secure class communication between students and teachers.</a:t>
            </a:r>
            <a:br>
              <a:rPr lang="en-US" sz="2400" dirty="0">
                <a:solidFill>
                  <a:schemeClr val="tx2"/>
                </a:solidFill>
              </a:rPr>
            </a:br>
            <a:r>
              <a:rPr lang="en-US" sz="2400" dirty="0">
                <a:solidFill>
                  <a:schemeClr val="tx2"/>
                </a:solidFill>
              </a:rPr>
              <a:t>- Embed audio and video within the site and unlimited storage for teachers.</a:t>
            </a:r>
            <a:br>
              <a:rPr lang="en-US" sz="2400" dirty="0">
                <a:solidFill>
                  <a:schemeClr val="tx2"/>
                </a:solidFill>
              </a:rPr>
            </a:br>
            <a:r>
              <a:rPr lang="en-US" sz="2400" dirty="0">
                <a:solidFill>
                  <a:schemeClr val="tx2"/>
                </a:solidFill>
              </a:rPr>
              <a:t>- Single Sign-on.  No need for students to remember another password.</a:t>
            </a:r>
            <a:br>
              <a:rPr lang="en-US" sz="2400" dirty="0">
                <a:solidFill>
                  <a:schemeClr val="tx2"/>
                </a:solidFill>
              </a:rPr>
            </a:br>
            <a:r>
              <a:rPr lang="en-US" sz="2400" dirty="0">
                <a:solidFill>
                  <a:schemeClr val="tx2"/>
                </a:solidFill>
              </a:rPr>
              <a:t>- Fully integrated with iPad, Smartphone and PC devices.</a:t>
            </a:r>
            <a:br>
              <a:rPr lang="en-US" sz="2400" dirty="0">
                <a:solidFill>
                  <a:schemeClr val="tx2"/>
                </a:solidFill>
              </a:rPr>
            </a:br>
            <a:r>
              <a:rPr lang="en-US" sz="2400" dirty="0">
                <a:solidFill>
                  <a:schemeClr val="tx2"/>
                </a:solidFill>
              </a:rPr>
              <a:t>- Integrated gradebook with eSchools</a:t>
            </a:r>
          </a:p>
        </p:txBody>
      </p:sp>
      <p:pic>
        <p:nvPicPr>
          <p:cNvPr id="9" name="Picture 8"/>
          <p:cNvPicPr>
            <a:picLocks noChangeAspect="1"/>
          </p:cNvPicPr>
          <p:nvPr/>
        </p:nvPicPr>
        <p:blipFill>
          <a:blip r:embed="rId3"/>
          <a:stretch>
            <a:fillRect/>
          </a:stretch>
        </p:blipFill>
        <p:spPr>
          <a:xfrm>
            <a:off x="452588" y="107750"/>
            <a:ext cx="1441915" cy="1440297"/>
          </a:xfrm>
          <a:prstGeom prst="rect">
            <a:avLst/>
          </a:prstGeom>
        </p:spPr>
      </p:pic>
    </p:spTree>
    <p:extLst>
      <p:ext uri="{BB962C8B-B14F-4D97-AF65-F5344CB8AC3E}">
        <p14:creationId xmlns:p14="http://schemas.microsoft.com/office/powerpoint/2010/main" val="1196697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65968" y="59771"/>
            <a:ext cx="7716837" cy="1447800"/>
          </a:xfrm>
        </p:spPr>
        <p:txBody>
          <a:bodyPr/>
          <a:lstStyle/>
          <a:p>
            <a:pPr algn="ctr"/>
            <a:r>
              <a:rPr lang="en-US" dirty="0">
                <a:solidFill>
                  <a:srgbClr val="073779"/>
                </a:solidFill>
              </a:rPr>
              <a:t>Today's Goals</a:t>
            </a:r>
          </a:p>
        </p:txBody>
      </p:sp>
      <p:sp>
        <p:nvSpPr>
          <p:cNvPr id="3" name="Text Placeholder 2"/>
          <p:cNvSpPr>
            <a:spLocks noGrp="1"/>
          </p:cNvSpPr>
          <p:nvPr>
            <p:ph idx="1"/>
          </p:nvPr>
        </p:nvSpPr>
        <p:spPr>
          <a:xfrm>
            <a:off x="131020" y="1976151"/>
            <a:ext cx="9113837" cy="4503190"/>
          </a:xfrm>
        </p:spPr>
        <p:txBody>
          <a:bodyPr vert="horz" lIns="91440" tIns="45720" rIns="91440" bIns="45720" rtlCol="0" anchor="t">
            <a:normAutofit/>
          </a:bodyPr>
          <a:lstStyle/>
          <a:p>
            <a:pPr>
              <a:buFont typeface="Arial" panose="020B0604020202020204" pitchFamily="34" charset="0"/>
              <a:buChar char="•"/>
            </a:pPr>
            <a:r>
              <a:rPr lang="en-US" sz="2400" dirty="0">
                <a:solidFill>
                  <a:schemeClr val="tx2"/>
                </a:solidFill>
              </a:rPr>
              <a:t> Goal 1:  </a:t>
            </a:r>
            <a:r>
              <a:rPr lang="en-US" sz="2400" dirty="0" smtClean="0">
                <a:solidFill>
                  <a:schemeClr val="tx2"/>
                </a:solidFill>
              </a:rPr>
              <a:t>Setup </a:t>
            </a:r>
            <a:r>
              <a:rPr lang="en-US" sz="2400" dirty="0">
                <a:solidFill>
                  <a:schemeClr val="tx2"/>
                </a:solidFill>
              </a:rPr>
              <a:t>your gradebook </a:t>
            </a:r>
          </a:p>
          <a:p>
            <a:pPr>
              <a:buFont typeface="Arial" panose="020B0604020202020204" pitchFamily="34" charset="0"/>
              <a:buChar char="•"/>
            </a:pPr>
            <a:r>
              <a:rPr lang="en-US" sz="2400" dirty="0" smtClean="0">
                <a:solidFill>
                  <a:schemeClr val="tx2"/>
                </a:solidFill>
              </a:rPr>
              <a:t> Goal </a:t>
            </a:r>
            <a:r>
              <a:rPr lang="en-US" sz="2400" dirty="0">
                <a:solidFill>
                  <a:schemeClr val="tx2"/>
                </a:solidFill>
              </a:rPr>
              <a:t>2:  Link Schoology to TAC (eSchools)</a:t>
            </a:r>
          </a:p>
          <a:p>
            <a:pPr>
              <a:buFont typeface="Arial" panose="020B0604020202020204" pitchFamily="34" charset="0"/>
              <a:buChar char="•"/>
            </a:pPr>
            <a:r>
              <a:rPr lang="en-US" sz="2400" dirty="0" smtClean="0">
                <a:solidFill>
                  <a:schemeClr val="tx2"/>
                </a:solidFill>
              </a:rPr>
              <a:t> Goal </a:t>
            </a:r>
            <a:r>
              <a:rPr lang="en-US" sz="2400" dirty="0">
                <a:solidFill>
                  <a:schemeClr val="tx2"/>
                </a:solidFill>
              </a:rPr>
              <a:t>3:  Learn about Materials and add your syllabus</a:t>
            </a:r>
          </a:p>
          <a:p>
            <a:pPr>
              <a:buFont typeface="Arial" panose="020B0604020202020204" pitchFamily="34" charset="0"/>
              <a:buChar char="•"/>
            </a:pPr>
            <a:r>
              <a:rPr lang="en-US" sz="2400" dirty="0" smtClean="0">
                <a:solidFill>
                  <a:schemeClr val="tx2"/>
                </a:solidFill>
              </a:rPr>
              <a:t> Goal </a:t>
            </a:r>
            <a:r>
              <a:rPr lang="en-US" sz="2400" dirty="0">
                <a:solidFill>
                  <a:schemeClr val="tx2"/>
                </a:solidFill>
              </a:rPr>
              <a:t>4:  Introduce the Calendar functions and how to utilize them in your course</a:t>
            </a:r>
            <a:r>
              <a:rPr lang="en-US" sz="2400" dirty="0" smtClean="0">
                <a:solidFill>
                  <a:schemeClr val="tx2"/>
                </a:solidFill>
              </a:rPr>
              <a:t>.</a:t>
            </a:r>
          </a:p>
          <a:p>
            <a:pPr>
              <a:buFont typeface="Arial" panose="020B0604020202020204" pitchFamily="34" charset="0"/>
              <a:buChar char="•"/>
            </a:pPr>
            <a:endParaRPr lang="en-US" sz="2400" dirty="0">
              <a:solidFill>
                <a:schemeClr val="tx2"/>
              </a:solidFill>
            </a:endParaRPr>
          </a:p>
          <a:p>
            <a:pPr>
              <a:buFont typeface="Arial" panose="020B0604020202020204" pitchFamily="34" charset="0"/>
              <a:buChar char="•"/>
            </a:pPr>
            <a:r>
              <a:rPr lang="en-US" sz="2400" dirty="0" smtClean="0">
                <a:solidFill>
                  <a:schemeClr val="tx2"/>
                </a:solidFill>
              </a:rPr>
              <a:t> Step 1 - Please visit http://</a:t>
            </a:r>
            <a:r>
              <a:rPr lang="en-US" sz="2400" dirty="0" err="1" smtClean="0">
                <a:solidFill>
                  <a:schemeClr val="tx2"/>
                </a:solidFill>
              </a:rPr>
              <a:t>tsdschoology.weebly.com</a:t>
            </a:r>
            <a:r>
              <a:rPr lang="en-US" sz="2400" dirty="0" smtClean="0">
                <a:solidFill>
                  <a:schemeClr val="tx2"/>
                </a:solidFill>
              </a:rPr>
              <a:t> and download this </a:t>
            </a:r>
            <a:r>
              <a:rPr lang="en-US" sz="2400" dirty="0" err="1" smtClean="0">
                <a:solidFill>
                  <a:schemeClr val="tx2"/>
                </a:solidFill>
              </a:rPr>
              <a:t>powerpoint</a:t>
            </a:r>
            <a:r>
              <a:rPr lang="en-US" sz="2400" dirty="0" smtClean="0">
                <a:solidFill>
                  <a:schemeClr val="tx2"/>
                </a:solidFill>
              </a:rPr>
              <a:t> onto your computer.  </a:t>
            </a:r>
            <a:endParaRPr lang="en-US" sz="2400" dirty="0">
              <a:solidFill>
                <a:schemeClr val="tx2"/>
              </a:solidFill>
            </a:endParaRPr>
          </a:p>
        </p:txBody>
      </p:sp>
      <p:pic>
        <p:nvPicPr>
          <p:cNvPr id="9" name="Picture 8"/>
          <p:cNvPicPr>
            <a:picLocks noChangeAspect="1"/>
          </p:cNvPicPr>
          <p:nvPr/>
        </p:nvPicPr>
        <p:blipFill>
          <a:blip r:embed="rId3"/>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2171268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43702"/>
            <a:ext cx="7543800" cy="1450757"/>
          </a:xfrm>
          <a:noFill/>
          <a:ln>
            <a:noFill/>
          </a:ln>
        </p:spPr>
        <p:txBody>
          <a:bodyPr/>
          <a:lstStyle/>
          <a:p>
            <a:pPr algn="ctr"/>
            <a:r>
              <a:rPr lang="en-US" dirty="0" err="1" smtClean="0">
                <a:solidFill>
                  <a:schemeClr val="tx2"/>
                </a:solidFill>
              </a:rPr>
              <a:t>Gradebook</a:t>
            </a:r>
            <a:endParaRPr lang="en-US" dirty="0">
              <a:solidFill>
                <a:schemeClr val="tx2"/>
              </a:solidFill>
            </a:endParaRPr>
          </a:p>
        </p:txBody>
      </p:sp>
      <p:sp>
        <p:nvSpPr>
          <p:cNvPr id="3" name="Content Placeholder 2"/>
          <p:cNvSpPr>
            <a:spLocks noGrp="1"/>
          </p:cNvSpPr>
          <p:nvPr>
            <p:ph idx="1"/>
          </p:nvPr>
        </p:nvSpPr>
        <p:spPr/>
        <p:txBody>
          <a:bodyPr>
            <a:noAutofit/>
          </a:bodyPr>
          <a:lstStyle/>
          <a:p>
            <a:r>
              <a:rPr lang="en-US" sz="3200" dirty="0" smtClean="0">
                <a:solidFill>
                  <a:schemeClr val="tx2"/>
                </a:solidFill>
              </a:rPr>
              <a:t>The gradebook is a comprehensive grading tool that can make grading quick, easy, and interactive.  The Schoology</a:t>
            </a:r>
            <a:r>
              <a:rPr lang="en-US" sz="3200" dirty="0">
                <a:solidFill>
                  <a:schemeClr val="tx2"/>
                </a:solidFill>
              </a:rPr>
              <a:t> </a:t>
            </a:r>
            <a:r>
              <a:rPr lang="en-US" sz="3200" dirty="0" smtClean="0">
                <a:solidFill>
                  <a:schemeClr val="tx2"/>
                </a:solidFill>
              </a:rPr>
              <a:t>gradebook will  communicate with TAC and allow parents to see whatever grades you publish into the parent portal, HAC.</a:t>
            </a:r>
            <a:endParaRPr lang="en-US" sz="3200" dirty="0">
              <a:solidFill>
                <a:schemeClr val="tx2"/>
              </a:solidFill>
            </a:endParaRPr>
          </a:p>
        </p:txBody>
      </p:sp>
      <p:pic>
        <p:nvPicPr>
          <p:cNvPr id="4" name="Picture 3"/>
          <p:cNvPicPr>
            <a:picLocks noChangeAspect="1"/>
          </p:cNvPicPr>
          <p:nvPr/>
        </p:nvPicPr>
        <p:blipFill>
          <a:blip r:embed="rId3"/>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1858563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7591" y="505609"/>
            <a:ext cx="6129169" cy="945148"/>
          </a:xfrm>
          <a:noFill/>
        </p:spPr>
        <p:txBody>
          <a:bodyPr/>
          <a:lstStyle/>
          <a:p>
            <a:pPr algn="ctr"/>
            <a:r>
              <a:rPr lang="en-US" dirty="0" err="1">
                <a:solidFill>
                  <a:schemeClr val="tx2"/>
                </a:solidFill>
              </a:rPr>
              <a:t>Gradebook</a:t>
            </a:r>
            <a:r>
              <a:rPr lang="en-US" dirty="0">
                <a:solidFill>
                  <a:schemeClr val="tx2"/>
                </a:solidFill>
              </a:rPr>
              <a:t>: Capabilities</a:t>
            </a:r>
          </a:p>
        </p:txBody>
      </p:sp>
      <p:sp>
        <p:nvSpPr>
          <p:cNvPr id="8" name="Content Placeholder 7"/>
          <p:cNvSpPr>
            <a:spLocks noGrp="1"/>
          </p:cNvSpPr>
          <p:nvPr>
            <p:ph idx="1"/>
          </p:nvPr>
        </p:nvSpPr>
        <p:spPr>
          <a:noFill/>
        </p:spPr>
        <p:txBody>
          <a:bodyPr vert="horz" lIns="91440" tIns="45720" rIns="91440" bIns="45720" rtlCol="0" anchor="t">
            <a:normAutofit/>
          </a:bodyPr>
          <a:lstStyle/>
          <a:p>
            <a:r>
              <a:rPr lang="en-US" sz="2400" dirty="0">
                <a:solidFill>
                  <a:srgbClr val="000000"/>
                </a:solidFill>
              </a:rPr>
              <a:t>Beginner: Using the </a:t>
            </a:r>
            <a:r>
              <a:rPr lang="en-US" sz="2400" dirty="0" err="1">
                <a:solidFill>
                  <a:srgbClr val="000000"/>
                </a:solidFill>
              </a:rPr>
              <a:t>Schoology</a:t>
            </a:r>
            <a:r>
              <a:rPr lang="en-US" sz="2400" dirty="0">
                <a:solidFill>
                  <a:srgbClr val="000000"/>
                </a:solidFill>
              </a:rPr>
              <a:t> </a:t>
            </a:r>
            <a:r>
              <a:rPr lang="en-US" sz="2400" dirty="0" err="1">
                <a:solidFill>
                  <a:srgbClr val="000000"/>
                </a:solidFill>
              </a:rPr>
              <a:t>gradebook</a:t>
            </a:r>
            <a:r>
              <a:rPr lang="en-US" sz="2400" dirty="0">
                <a:solidFill>
                  <a:srgbClr val="000000"/>
                </a:solidFill>
              </a:rPr>
              <a:t>, add a column for each assignment that counts towards a student's grade for the course.</a:t>
            </a:r>
          </a:p>
          <a:p>
            <a:r>
              <a:rPr lang="en-US" sz="2400" dirty="0">
                <a:solidFill>
                  <a:srgbClr val="000000"/>
                </a:solidFill>
              </a:rPr>
              <a:t>Intermediate:  Assignments are created and organized on the material page with important information.  Assignments are still collected and graded outside of </a:t>
            </a:r>
            <a:r>
              <a:rPr lang="en-US" sz="2400" dirty="0" err="1">
                <a:solidFill>
                  <a:srgbClr val="000000"/>
                </a:solidFill>
              </a:rPr>
              <a:t>Schoology</a:t>
            </a:r>
            <a:r>
              <a:rPr lang="en-US" sz="2400" dirty="0">
                <a:solidFill>
                  <a:srgbClr val="000000"/>
                </a:solidFill>
              </a:rPr>
              <a:t>.</a:t>
            </a:r>
          </a:p>
          <a:p>
            <a:r>
              <a:rPr lang="en-US" sz="2400" dirty="0">
                <a:solidFill>
                  <a:srgbClr val="000000"/>
                </a:solidFill>
              </a:rPr>
              <a:t>Advanced:  Collect and grade assignments using in </a:t>
            </a:r>
            <a:r>
              <a:rPr lang="en-US" sz="2400" dirty="0" err="1">
                <a:solidFill>
                  <a:srgbClr val="000000"/>
                </a:solidFill>
              </a:rPr>
              <a:t>Schoology</a:t>
            </a:r>
            <a:r>
              <a:rPr lang="en-US" sz="2400" dirty="0">
                <a:solidFill>
                  <a:srgbClr val="000000"/>
                </a:solidFill>
              </a:rPr>
              <a:t> and create assessments for students to take in </a:t>
            </a:r>
            <a:r>
              <a:rPr lang="en-US" sz="2400" dirty="0" err="1">
                <a:solidFill>
                  <a:srgbClr val="000000"/>
                </a:solidFill>
              </a:rPr>
              <a:t>Schoology</a:t>
            </a:r>
            <a:r>
              <a:rPr lang="en-US" sz="2400" dirty="0">
                <a:solidFill>
                  <a:srgbClr val="000000"/>
                </a:solidFill>
              </a:rPr>
              <a:t>.</a:t>
            </a:r>
          </a:p>
        </p:txBody>
      </p:sp>
      <p:pic>
        <p:nvPicPr>
          <p:cNvPr id="4" name="Picture 3"/>
          <p:cNvPicPr>
            <a:picLocks noChangeAspect="1"/>
          </p:cNvPicPr>
          <p:nvPr/>
        </p:nvPicPr>
        <p:blipFill>
          <a:blip r:embed="rId3"/>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1574415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6926" y="286604"/>
            <a:ext cx="6579834" cy="1450757"/>
          </a:xfrm>
          <a:noFill/>
        </p:spPr>
        <p:txBody>
          <a:bodyPr/>
          <a:lstStyle/>
          <a:p>
            <a:pPr algn="ctr"/>
            <a:r>
              <a:rPr lang="en-US" dirty="0" smtClean="0">
                <a:solidFill>
                  <a:schemeClr val="tx2"/>
                </a:solidFill>
              </a:rPr>
              <a:t>Gradebook: Setup For The First Time</a:t>
            </a:r>
            <a:endParaRPr lang="en-US" dirty="0">
              <a:solidFill>
                <a:schemeClr val="tx2"/>
              </a:solidFill>
            </a:endParaRPr>
          </a:p>
        </p:txBody>
      </p:sp>
      <p:sp>
        <p:nvSpPr>
          <p:cNvPr id="4" name="Content Placeholder 3"/>
          <p:cNvSpPr>
            <a:spLocks noGrp="1"/>
          </p:cNvSpPr>
          <p:nvPr>
            <p:ph idx="1"/>
          </p:nvPr>
        </p:nvSpPr>
        <p:spPr>
          <a:xfrm>
            <a:off x="158758" y="1737361"/>
            <a:ext cx="8985242" cy="4559267"/>
          </a:xfrm>
          <a:noFill/>
          <a:ln>
            <a:noFill/>
          </a:ln>
        </p:spPr>
        <p:txBody>
          <a:bodyPr vert="horz" lIns="91440" tIns="45720" rIns="91440" bIns="45720" rtlCol="0" anchor="t">
            <a:noAutofit/>
          </a:bodyPr>
          <a:lstStyle/>
          <a:p>
            <a:pPr marL="457200" indent="-457200">
              <a:buAutoNum type="arabicPeriod"/>
            </a:pPr>
            <a:r>
              <a:rPr lang="en-US" sz="1400" dirty="0" smtClean="0">
                <a:solidFill>
                  <a:schemeClr val="tx2"/>
                </a:solidFill>
              </a:rPr>
              <a:t>Login to </a:t>
            </a:r>
            <a:r>
              <a:rPr lang="en-US" sz="1400" dirty="0" smtClean="0">
                <a:solidFill>
                  <a:schemeClr val="tx2"/>
                </a:solidFill>
                <a:hlinkClick r:id="rId3"/>
              </a:rPr>
              <a:t>http://troyschools.schoology.com</a:t>
            </a:r>
            <a:r>
              <a:rPr lang="en-US" sz="1400" dirty="0">
                <a:solidFill>
                  <a:schemeClr val="tx2"/>
                </a:solidFill>
              </a:rPr>
              <a:t> </a:t>
            </a:r>
            <a:r>
              <a:rPr lang="en-US" sz="1400" dirty="0" smtClean="0">
                <a:solidFill>
                  <a:schemeClr val="tx2"/>
                </a:solidFill>
              </a:rPr>
              <a:t>using your Troy username and password.   You </a:t>
            </a:r>
            <a:r>
              <a:rPr lang="en-US" sz="1400" dirty="0">
                <a:solidFill>
                  <a:schemeClr val="tx2"/>
                </a:solidFill>
              </a:rPr>
              <a:t>should see your courses.  Reorder your courses in an order that makes sense</a:t>
            </a:r>
            <a:r>
              <a:rPr lang="en-US" sz="1400" dirty="0" smtClean="0">
                <a:solidFill>
                  <a:schemeClr val="tx2"/>
                </a:solidFill>
              </a:rPr>
              <a:t>.</a:t>
            </a:r>
            <a:endParaRPr lang="en-US" sz="1400" dirty="0">
              <a:solidFill>
                <a:schemeClr val="tx2"/>
              </a:solidFill>
            </a:endParaRPr>
          </a:p>
          <a:p>
            <a:pPr marL="457200" indent="-457200">
              <a:buAutoNum type="arabicPeriod"/>
            </a:pPr>
            <a:r>
              <a:rPr lang="en-US" sz="1400" dirty="0" smtClean="0">
                <a:solidFill>
                  <a:schemeClr val="tx2"/>
                </a:solidFill>
              </a:rPr>
              <a:t>(Optional</a:t>
            </a:r>
            <a:r>
              <a:rPr lang="en-US" sz="1400" dirty="0">
                <a:solidFill>
                  <a:schemeClr val="tx2"/>
                </a:solidFill>
              </a:rPr>
              <a:t>)  Link your common preps together so that your only have to load onto one materials page instead of each individual course.   </a:t>
            </a:r>
            <a:r>
              <a:rPr lang="en-US" sz="1400" dirty="0" smtClean="0">
                <a:solidFill>
                  <a:schemeClr val="tx2"/>
                </a:solidFill>
              </a:rPr>
              <a:t> If you link, you do not need to upload materials or pictures or set up a Schoology gradebook more than once. </a:t>
            </a:r>
          </a:p>
          <a:p>
            <a:pPr marL="457200" indent="-457200">
              <a:buAutoNum type="arabicPeriod"/>
            </a:pPr>
            <a:r>
              <a:rPr lang="en-US" sz="1400" dirty="0" smtClean="0">
                <a:solidFill>
                  <a:schemeClr val="tx2"/>
                </a:solidFill>
              </a:rPr>
              <a:t>Choose </a:t>
            </a:r>
            <a:r>
              <a:rPr lang="en-US" sz="1400" dirty="0">
                <a:solidFill>
                  <a:schemeClr val="tx2"/>
                </a:solidFill>
              </a:rPr>
              <a:t>one course then click gradebook -- gradebook setup in the left </a:t>
            </a:r>
            <a:r>
              <a:rPr lang="en-US" sz="1400" dirty="0" smtClean="0">
                <a:solidFill>
                  <a:schemeClr val="tx2"/>
                </a:solidFill>
              </a:rPr>
              <a:t>tab.</a:t>
            </a:r>
            <a:r>
              <a:rPr lang="en-US" sz="1400" dirty="0">
                <a:solidFill>
                  <a:schemeClr val="tx2"/>
                </a:solidFill>
              </a:rPr>
              <a:t> </a:t>
            </a:r>
            <a:endParaRPr lang="en-US" sz="1400" dirty="0" smtClean="0">
              <a:solidFill>
                <a:schemeClr val="tx2"/>
              </a:solidFill>
            </a:endParaRPr>
          </a:p>
          <a:p>
            <a:pPr marL="457200" indent="-457200">
              <a:buAutoNum type="arabicPeriod"/>
            </a:pPr>
            <a:r>
              <a:rPr lang="en-US" sz="1400" dirty="0" smtClean="0">
                <a:solidFill>
                  <a:schemeClr val="tx2"/>
                </a:solidFill>
              </a:rPr>
              <a:t>Add </a:t>
            </a:r>
            <a:r>
              <a:rPr lang="en-US" sz="1400" dirty="0">
                <a:solidFill>
                  <a:schemeClr val="tx2"/>
                </a:solidFill>
              </a:rPr>
              <a:t>your categories and assign a weight to each.  </a:t>
            </a:r>
            <a:r>
              <a:rPr lang="en-US" sz="1400" dirty="0" smtClean="0">
                <a:solidFill>
                  <a:schemeClr val="tx2"/>
                </a:solidFill>
              </a:rPr>
              <a:t> If you use the same categories and weights for different classes you can now copy over to other classes.  If you’re linking it’s already done.</a:t>
            </a:r>
            <a:endParaRPr lang="en-US" sz="1400" dirty="0">
              <a:solidFill>
                <a:schemeClr val="tx2"/>
              </a:solidFill>
            </a:endParaRPr>
          </a:p>
          <a:p>
            <a:pPr marL="457200" indent="-457200">
              <a:buAutoNum type="arabicPeriod"/>
            </a:pPr>
            <a:r>
              <a:rPr lang="en-US" sz="1400" dirty="0" smtClean="0">
                <a:solidFill>
                  <a:schemeClr val="tx2"/>
                </a:solidFill>
              </a:rPr>
              <a:t>Make </a:t>
            </a:r>
            <a:r>
              <a:rPr lang="en-US" sz="1400" dirty="0">
                <a:solidFill>
                  <a:schemeClr val="tx2"/>
                </a:solidFill>
              </a:rPr>
              <a:t>sure you click on each category after adding them and choose calculated by "Total Pts" and if need be change options within each category (drop lowest, etc</a:t>
            </a:r>
            <a:r>
              <a:rPr lang="en-US" sz="1400" dirty="0" smtClean="0">
                <a:solidFill>
                  <a:schemeClr val="tx2"/>
                </a:solidFill>
              </a:rPr>
              <a:t>.).</a:t>
            </a:r>
            <a:r>
              <a:rPr lang="en-US" sz="1400" dirty="0">
                <a:solidFill>
                  <a:schemeClr val="tx2"/>
                </a:solidFill>
              </a:rPr>
              <a:t> </a:t>
            </a:r>
            <a:r>
              <a:rPr lang="en-US" sz="1400" dirty="0" smtClean="0">
                <a:solidFill>
                  <a:schemeClr val="tx2"/>
                </a:solidFill>
              </a:rPr>
              <a:t>Finish </a:t>
            </a:r>
            <a:r>
              <a:rPr lang="en-US" sz="1400" dirty="0">
                <a:solidFill>
                  <a:schemeClr val="tx2"/>
                </a:solidFill>
              </a:rPr>
              <a:t>grade setup (rounding) and save changes.  </a:t>
            </a:r>
          </a:p>
          <a:p>
            <a:pPr marL="457200" indent="-457200">
              <a:buAutoNum type="arabicPeriod"/>
            </a:pPr>
            <a:r>
              <a:rPr lang="en-US" sz="1400" dirty="0" smtClean="0">
                <a:solidFill>
                  <a:schemeClr val="tx2"/>
                </a:solidFill>
              </a:rPr>
              <a:t>If </a:t>
            </a:r>
            <a:r>
              <a:rPr lang="en-US" sz="1400" dirty="0">
                <a:solidFill>
                  <a:schemeClr val="tx2"/>
                </a:solidFill>
              </a:rPr>
              <a:t>your courses aren't linked copy settings in the right corner.  You can copy categories, grading scales and rubrics to your other classes.  Push copy at the </a:t>
            </a:r>
            <a:r>
              <a:rPr lang="en-US" sz="1400" dirty="0" smtClean="0">
                <a:solidFill>
                  <a:schemeClr val="tx2"/>
                </a:solidFill>
              </a:rPr>
              <a:t>bottom.</a:t>
            </a:r>
            <a:endParaRPr lang="en-US" sz="1400" dirty="0">
              <a:solidFill>
                <a:schemeClr val="tx2"/>
              </a:solidFill>
            </a:endParaRPr>
          </a:p>
          <a:p>
            <a:pPr marL="457200" indent="-457200">
              <a:buAutoNum type="arabicPeriod"/>
            </a:pPr>
            <a:r>
              <a:rPr lang="en-US" sz="1400" dirty="0" smtClean="0">
                <a:solidFill>
                  <a:schemeClr val="tx2"/>
                </a:solidFill>
              </a:rPr>
              <a:t>Go </a:t>
            </a:r>
            <a:r>
              <a:rPr lang="en-US" sz="1400" dirty="0">
                <a:solidFill>
                  <a:schemeClr val="tx2"/>
                </a:solidFill>
              </a:rPr>
              <a:t>into </a:t>
            </a:r>
            <a:r>
              <a:rPr lang="en-US" sz="1400" dirty="0" smtClean="0">
                <a:solidFill>
                  <a:schemeClr val="tx2"/>
                </a:solidFill>
              </a:rPr>
              <a:t>the </a:t>
            </a:r>
            <a:r>
              <a:rPr lang="en-US" sz="1400" dirty="0" err="1" smtClean="0">
                <a:solidFill>
                  <a:schemeClr val="tx2"/>
                </a:solidFill>
              </a:rPr>
              <a:t>eschools</a:t>
            </a:r>
            <a:r>
              <a:rPr lang="en-US" sz="1400" dirty="0" smtClean="0">
                <a:solidFill>
                  <a:schemeClr val="tx2"/>
                </a:solidFill>
              </a:rPr>
              <a:t> tab on the left.  </a:t>
            </a:r>
            <a:r>
              <a:rPr lang="en-US" sz="1400" dirty="0">
                <a:solidFill>
                  <a:schemeClr val="tx2"/>
                </a:solidFill>
              </a:rPr>
              <a:t>Click configuration.  Choose the </a:t>
            </a:r>
            <a:r>
              <a:rPr lang="en-US" sz="1400" dirty="0" err="1">
                <a:solidFill>
                  <a:schemeClr val="tx2"/>
                </a:solidFill>
              </a:rPr>
              <a:t>eschoolsplus</a:t>
            </a:r>
            <a:r>
              <a:rPr lang="en-US" sz="1400" dirty="0">
                <a:solidFill>
                  <a:schemeClr val="tx2"/>
                </a:solidFill>
              </a:rPr>
              <a:t> building categories that will correspond to your </a:t>
            </a:r>
            <a:r>
              <a:rPr lang="en-US" sz="1400" dirty="0" err="1">
                <a:solidFill>
                  <a:schemeClr val="tx2"/>
                </a:solidFill>
              </a:rPr>
              <a:t>schoology</a:t>
            </a:r>
            <a:r>
              <a:rPr lang="en-US" sz="1400" dirty="0">
                <a:solidFill>
                  <a:schemeClr val="tx2"/>
                </a:solidFill>
              </a:rPr>
              <a:t> categories.  Click "+ include category."   Click the </a:t>
            </a:r>
            <a:r>
              <a:rPr lang="en-US" sz="1400" dirty="0" err="1">
                <a:solidFill>
                  <a:schemeClr val="tx2"/>
                </a:solidFill>
              </a:rPr>
              <a:t>schoology</a:t>
            </a:r>
            <a:r>
              <a:rPr lang="en-US" sz="1400" dirty="0">
                <a:solidFill>
                  <a:schemeClr val="tx2"/>
                </a:solidFill>
              </a:rPr>
              <a:t> course category that will correspond.  Put in the correct weight.  Keep in mind, the weights should equal 1</a:t>
            </a:r>
            <a:r>
              <a:rPr lang="en-US" sz="1400" dirty="0" smtClean="0">
                <a:solidFill>
                  <a:schemeClr val="tx2"/>
                </a:solidFill>
              </a:rPr>
              <a:t>. If </a:t>
            </a:r>
            <a:r>
              <a:rPr lang="en-US" sz="1400" dirty="0">
                <a:solidFill>
                  <a:schemeClr val="tx2"/>
                </a:solidFill>
              </a:rPr>
              <a:t>classwork is worth 60% then it should be marked as .60, and if tests are 40% then it should be marked .40 - hence .60 + .40 = 1.00</a:t>
            </a:r>
            <a:r>
              <a:rPr lang="en-US" sz="1400" dirty="0" smtClean="0">
                <a:solidFill>
                  <a:schemeClr val="tx2"/>
                </a:solidFill>
              </a:rPr>
              <a:t>). </a:t>
            </a:r>
            <a:r>
              <a:rPr lang="en-US" sz="1400" dirty="0">
                <a:solidFill>
                  <a:schemeClr val="tx2"/>
                </a:solidFill>
              </a:rPr>
              <a:t>Do</a:t>
            </a:r>
            <a:r>
              <a:rPr lang="en-US" sz="1400" b="1" dirty="0">
                <a:solidFill>
                  <a:schemeClr val="tx2"/>
                </a:solidFill>
              </a:rPr>
              <a:t> NOT</a:t>
            </a:r>
            <a:r>
              <a:rPr lang="en-US" sz="1400" dirty="0">
                <a:solidFill>
                  <a:schemeClr val="tx2"/>
                </a:solidFill>
              </a:rPr>
              <a:t> write 60 and </a:t>
            </a:r>
            <a:r>
              <a:rPr lang="en-US" sz="1400" dirty="0" smtClean="0">
                <a:solidFill>
                  <a:schemeClr val="tx2"/>
                </a:solidFill>
              </a:rPr>
              <a:t>40.  Save </a:t>
            </a:r>
            <a:r>
              <a:rPr lang="en-US" sz="1400" dirty="0">
                <a:solidFill>
                  <a:schemeClr val="tx2"/>
                </a:solidFill>
              </a:rPr>
              <a:t>configuration.  You must repeat this process for every course.  </a:t>
            </a:r>
          </a:p>
        </p:txBody>
      </p:sp>
      <p:pic>
        <p:nvPicPr>
          <p:cNvPr id="5" name="Picture 4"/>
          <p:cNvPicPr>
            <a:picLocks noChangeAspect="1"/>
          </p:cNvPicPr>
          <p:nvPr/>
        </p:nvPicPr>
        <p:blipFill>
          <a:blip r:embed="rId4"/>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1887520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6927" y="185883"/>
            <a:ext cx="7120406" cy="1447800"/>
          </a:xfrm>
          <a:noFill/>
        </p:spPr>
        <p:txBody>
          <a:bodyPr/>
          <a:lstStyle/>
          <a:p>
            <a:r>
              <a:rPr lang="en-US" dirty="0" smtClean="0">
                <a:solidFill>
                  <a:schemeClr val="tx2"/>
                </a:solidFill>
              </a:rPr>
              <a:t>Gradebook: Setup For The First Time</a:t>
            </a:r>
            <a:endParaRPr lang="en-US" dirty="0">
              <a:solidFill>
                <a:schemeClr val="tx2"/>
              </a:solidFill>
            </a:endParaRPr>
          </a:p>
        </p:txBody>
      </p:sp>
      <p:sp>
        <p:nvSpPr>
          <p:cNvPr id="3" name="TextBox 2"/>
          <p:cNvSpPr txBox="1"/>
          <p:nvPr/>
        </p:nvSpPr>
        <p:spPr>
          <a:xfrm>
            <a:off x="936681" y="2092121"/>
            <a:ext cx="6733521" cy="3693319"/>
          </a:xfrm>
          <a:prstGeom prst="rect">
            <a:avLst/>
          </a:prstGeom>
        </p:spPr>
        <p:txBody>
          <a:bodyPr wrap="square" rtlCol="0">
            <a:spAutoFit/>
          </a:bodyPr>
          <a:lstStyle/>
          <a:p>
            <a:r>
              <a:rPr lang="en-US" dirty="0"/>
              <a:t>Click For Video </a:t>
            </a:r>
            <a:r>
              <a:rPr lang="en-US" dirty="0" smtClean="0"/>
              <a:t>Demonstrations</a:t>
            </a:r>
          </a:p>
          <a:p>
            <a:endParaRPr lang="en-US" dirty="0"/>
          </a:p>
          <a:p>
            <a:pPr marL="285750" indent="-285750">
              <a:buFont typeface="Arial" charset="0"/>
              <a:buChar char="•"/>
            </a:pPr>
            <a:r>
              <a:rPr lang="en-US" dirty="0">
                <a:hlinkClick r:id="rId3"/>
              </a:rPr>
              <a:t>Reorder Courses</a:t>
            </a:r>
            <a:endParaRPr lang="en-US" dirty="0"/>
          </a:p>
          <a:p>
            <a:pPr marL="285750" indent="-285750">
              <a:buFont typeface="Arial" charset="0"/>
              <a:buChar char="•"/>
            </a:pPr>
            <a:endParaRPr lang="en-US" dirty="0"/>
          </a:p>
          <a:p>
            <a:pPr marL="285750" indent="-285750">
              <a:buFont typeface="Arial" charset="0"/>
              <a:buChar char="•"/>
            </a:pPr>
            <a:r>
              <a:rPr lang="en-US" dirty="0">
                <a:hlinkClick r:id="rId4"/>
              </a:rPr>
              <a:t>Linking Courses</a:t>
            </a:r>
            <a:endParaRPr lang="en-US" dirty="0"/>
          </a:p>
          <a:p>
            <a:pPr marL="285750" indent="-285750">
              <a:buFont typeface="Arial" charset="0"/>
              <a:buChar char="•"/>
            </a:pPr>
            <a:endParaRPr lang="en-US" dirty="0"/>
          </a:p>
          <a:p>
            <a:pPr marL="285750" indent="-285750">
              <a:buFont typeface="Arial" charset="0"/>
              <a:buChar char="•"/>
            </a:pPr>
            <a:r>
              <a:rPr lang="en-US" dirty="0">
                <a:hlinkClick r:id="rId5"/>
              </a:rPr>
              <a:t>Gradebook Set-Up</a:t>
            </a:r>
            <a:endParaRPr lang="en-US" dirty="0"/>
          </a:p>
          <a:p>
            <a:pPr marL="285750" indent="-285750">
              <a:buFont typeface="Arial" charset="0"/>
              <a:buChar char="•"/>
            </a:pPr>
            <a:endParaRPr lang="en-US" dirty="0"/>
          </a:p>
          <a:p>
            <a:pPr marL="285750" indent="-285750">
              <a:buFont typeface="Arial" charset="0"/>
              <a:buChar char="•"/>
            </a:pPr>
            <a:r>
              <a:rPr lang="en-US" dirty="0">
                <a:hlinkClick r:id="rId6"/>
              </a:rPr>
              <a:t>Gradebook Set-Up With Weighting</a:t>
            </a:r>
            <a:endParaRPr lang="en-US" dirty="0"/>
          </a:p>
          <a:p>
            <a:pPr marL="285750" indent="-285750">
              <a:buFont typeface="Arial" charset="0"/>
              <a:buChar char="•"/>
            </a:pPr>
            <a:endParaRPr lang="en-US" dirty="0"/>
          </a:p>
          <a:p>
            <a:pPr marL="285750" indent="-285750">
              <a:buFont typeface="Arial" charset="0"/>
              <a:buChar char="•"/>
            </a:pPr>
            <a:r>
              <a:rPr lang="en-US" dirty="0">
                <a:hlinkClick r:id="rId7"/>
              </a:rPr>
              <a:t>Mapping Categories</a:t>
            </a:r>
            <a:endParaRPr lang="en-US" dirty="0"/>
          </a:p>
          <a:p>
            <a:pPr marL="285750" indent="-285750">
              <a:buFont typeface="Arial" charset="0"/>
              <a:buChar char="•"/>
            </a:pPr>
            <a:endParaRPr lang="en-US" dirty="0"/>
          </a:p>
          <a:p>
            <a:pPr marL="285750" indent="-285750">
              <a:buFont typeface="Arial" charset="0"/>
              <a:buChar char="•"/>
            </a:pPr>
            <a:r>
              <a:rPr lang="en-US" dirty="0">
                <a:hlinkClick r:id="rId8"/>
              </a:rPr>
              <a:t>Mapping Categories With Weighting</a:t>
            </a:r>
            <a:endParaRPr lang="en-US" dirty="0"/>
          </a:p>
        </p:txBody>
      </p:sp>
      <p:pic>
        <p:nvPicPr>
          <p:cNvPr id="5" name="Picture 4"/>
          <p:cNvPicPr>
            <a:picLocks noChangeAspect="1"/>
          </p:cNvPicPr>
          <p:nvPr/>
        </p:nvPicPr>
        <p:blipFill>
          <a:blip r:embed="rId9"/>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3003902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6376" y="155986"/>
            <a:ext cx="6716986" cy="1124174"/>
          </a:xfrm>
          <a:noFill/>
        </p:spPr>
        <p:txBody>
          <a:bodyPr/>
          <a:lstStyle/>
          <a:p>
            <a:pPr algn="ctr"/>
            <a:r>
              <a:rPr lang="en-US" dirty="0" err="1" smtClean="0">
                <a:solidFill>
                  <a:schemeClr val="tx2"/>
                </a:solidFill>
              </a:rPr>
              <a:t>Gradebook</a:t>
            </a:r>
            <a:r>
              <a:rPr lang="en-US" dirty="0" smtClean="0">
                <a:solidFill>
                  <a:schemeClr val="tx2"/>
                </a:solidFill>
              </a:rPr>
              <a:t>: A closer look….</a:t>
            </a:r>
            <a:endParaRPr lang="en-US"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Click the link to play a short video</a:t>
            </a:r>
          </a:p>
          <a:p>
            <a:pPr>
              <a:buFont typeface="Arial" charset="0"/>
              <a:buChar char="•"/>
            </a:pPr>
            <a:r>
              <a:rPr lang="en-US" dirty="0" smtClean="0">
                <a:solidFill>
                  <a:schemeClr val="tx2"/>
                </a:solidFill>
                <a:hlinkClick r:id="rId3"/>
              </a:rPr>
              <a:t> Setting Up Gradebook Categories</a:t>
            </a:r>
            <a:endParaRPr lang="en-US" dirty="0" smtClean="0">
              <a:solidFill>
                <a:schemeClr val="tx2"/>
              </a:solidFill>
            </a:endParaRPr>
          </a:p>
          <a:p>
            <a:pPr>
              <a:buFont typeface="Arial" charset="0"/>
              <a:buChar char="•"/>
            </a:pPr>
            <a:r>
              <a:rPr lang="en-US" dirty="0" smtClean="0">
                <a:solidFill>
                  <a:schemeClr val="tx2"/>
                </a:solidFill>
                <a:hlinkClick r:id="rId4"/>
              </a:rPr>
              <a:t> Copying Settings to Other Courses</a:t>
            </a:r>
            <a:endParaRPr lang="en-US" dirty="0" smtClean="0">
              <a:solidFill>
                <a:schemeClr val="tx2"/>
              </a:solidFill>
            </a:endParaRPr>
          </a:p>
          <a:p>
            <a:pPr>
              <a:buFont typeface="Arial" charset="0"/>
              <a:buChar char="•"/>
            </a:pPr>
            <a:r>
              <a:rPr lang="en-US" dirty="0" smtClean="0">
                <a:solidFill>
                  <a:schemeClr val="tx2"/>
                </a:solidFill>
                <a:hlinkClick r:id="rId5"/>
              </a:rPr>
              <a:t> Gradebook Features and Functions</a:t>
            </a:r>
            <a:endParaRPr lang="en-US" dirty="0" smtClean="0">
              <a:solidFill>
                <a:schemeClr val="tx2"/>
              </a:solidFill>
            </a:endParaRPr>
          </a:p>
          <a:p>
            <a:pPr>
              <a:buFont typeface="Arial" charset="0"/>
              <a:buChar char="•"/>
            </a:pPr>
            <a:r>
              <a:rPr lang="en-US" dirty="0" smtClean="0">
                <a:solidFill>
                  <a:schemeClr val="tx2"/>
                </a:solidFill>
                <a:hlinkClick r:id="rId6"/>
              </a:rPr>
              <a:t> Using Grading Scales and Rubrics</a:t>
            </a:r>
            <a:endParaRPr lang="en-US" dirty="0" smtClean="0">
              <a:solidFill>
                <a:schemeClr val="tx2"/>
              </a:solidFill>
            </a:endParaRPr>
          </a:p>
          <a:p>
            <a:endParaRPr lang="en-US" dirty="0">
              <a:solidFill>
                <a:schemeClr val="tx2"/>
              </a:solidFill>
            </a:endParaRPr>
          </a:p>
        </p:txBody>
      </p:sp>
      <p:pic>
        <p:nvPicPr>
          <p:cNvPr id="4" name="Picture 3"/>
          <p:cNvPicPr>
            <a:picLocks noChangeAspect="1"/>
          </p:cNvPicPr>
          <p:nvPr/>
        </p:nvPicPr>
        <p:blipFill>
          <a:blip r:embed="rId7"/>
          <a:stretch>
            <a:fillRect/>
          </a:stretch>
        </p:blipFill>
        <p:spPr>
          <a:xfrm>
            <a:off x="345011" y="185883"/>
            <a:ext cx="1441915" cy="1440297"/>
          </a:xfrm>
          <a:prstGeom prst="rect">
            <a:avLst/>
          </a:prstGeom>
        </p:spPr>
      </p:pic>
    </p:spTree>
    <p:extLst>
      <p:ext uri="{BB962C8B-B14F-4D97-AF65-F5344CB8AC3E}">
        <p14:creationId xmlns:p14="http://schemas.microsoft.com/office/powerpoint/2010/main" val="974440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4931</TotalTime>
  <Words>1363</Words>
  <Application>Microsoft Office PowerPoint</Application>
  <PresentationFormat>On-screen Show (4:3)</PresentationFormat>
  <Paragraphs>142</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Retrospect</vt:lpstr>
      <vt:lpstr>2015-16 Schoology Guide</vt:lpstr>
      <vt:lpstr>PowerPoint Presentation</vt:lpstr>
      <vt:lpstr>Why Schoology?</vt:lpstr>
      <vt:lpstr>Today's Goals</vt:lpstr>
      <vt:lpstr>Gradebook</vt:lpstr>
      <vt:lpstr>Gradebook: Capabilities</vt:lpstr>
      <vt:lpstr>Gradebook: Setup For The First Time</vt:lpstr>
      <vt:lpstr>Gradebook: Setup For The First Time</vt:lpstr>
      <vt:lpstr>Gradebook: A closer look….</vt:lpstr>
      <vt:lpstr>Gradebook: Syncing Schoology to TAC </vt:lpstr>
      <vt:lpstr>Gradebook: Skills To Practice</vt:lpstr>
      <vt:lpstr>Materials</vt:lpstr>
      <vt:lpstr>Materials: Capabilities</vt:lpstr>
      <vt:lpstr>Materials: A closer look….</vt:lpstr>
      <vt:lpstr>Materials: Skills To Practice</vt:lpstr>
      <vt:lpstr>Calendar</vt:lpstr>
      <vt:lpstr>Calendar: Capabilities</vt:lpstr>
      <vt:lpstr>Calendar: What to share?</vt:lpstr>
      <vt:lpstr>Calendar: A closer look….</vt:lpstr>
      <vt:lpstr>Calendar: Skills To Practice</vt:lpstr>
      <vt:lpstr>More resources</vt:lpstr>
      <vt:lpstr>Quick Questions</vt:lpstr>
      <vt:lpstr>Other things you can do…</vt:lpstr>
      <vt:lpstr>Support</vt:lpstr>
    </vt:vector>
  </TitlesOfParts>
  <Company>Troy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2015-16 Schoology Guide</dc:title>
  <dc:creator>Trevor Potts</dc:creator>
  <cp:lastModifiedBy>Keoleian, Ron</cp:lastModifiedBy>
  <cp:revision>46</cp:revision>
  <cp:lastPrinted>2015-08-31T16:45:38Z</cp:lastPrinted>
  <dcterms:created xsi:type="dcterms:W3CDTF">2015-08-06T19:11:32Z</dcterms:created>
  <dcterms:modified xsi:type="dcterms:W3CDTF">2015-09-01T04:53:19Z</dcterms:modified>
</cp:coreProperties>
</file>